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85" r:id="rId4"/>
    <p:sldId id="282" r:id="rId5"/>
    <p:sldId id="260" r:id="rId6"/>
    <p:sldId id="261" r:id="rId7"/>
    <p:sldId id="264" r:id="rId8"/>
    <p:sldId id="279" r:id="rId9"/>
    <p:sldId id="284" r:id="rId10"/>
    <p:sldId id="266" r:id="rId11"/>
    <p:sldId id="259" r:id="rId12"/>
    <p:sldId id="267" r:id="rId13"/>
    <p:sldId id="283" r:id="rId14"/>
    <p:sldId id="269" r:id="rId15"/>
    <p:sldId id="270" r:id="rId16"/>
    <p:sldId id="272" r:id="rId17"/>
    <p:sldId id="274" r:id="rId18"/>
    <p:sldId id="275" r:id="rId19"/>
    <p:sldId id="276" r:id="rId20"/>
    <p:sldId id="277" r:id="rId21"/>
    <p:sldId id="257" r:id="rId22"/>
    <p:sldId id="286" r:id="rId23"/>
    <p:sldId id="278" r:id="rId24"/>
    <p:sldId id="287" r:id="rId2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23" autoAdjust="0"/>
    <p:restoredTop sz="94628" autoAdjust="0"/>
  </p:normalViewPr>
  <p:slideViewPr>
    <p:cSldViewPr>
      <p:cViewPr>
        <p:scale>
          <a:sx n="100" d="100"/>
          <a:sy n="100" d="100"/>
        </p:scale>
        <p:origin x="-540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2492896"/>
            <a:ext cx="6400800" cy="10081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6AC3-4F11-4B13-834A-7B78CAFBA618}" type="datetimeFigureOut">
              <a:rPr lang="zh-CN" altLang="en-US" smtClean="0"/>
              <a:pPr/>
              <a:t>2012/11/9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51F2F-85F9-4F5F-B27C-48A733EF1C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4896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6AC3-4F11-4B13-834A-7B78CAFBA618}" type="datetimeFigureOut">
              <a:rPr lang="zh-CN" altLang="en-US" smtClean="0"/>
              <a:pPr/>
              <a:t>2012/11/9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51F2F-85F9-4F5F-B27C-48A733EF1C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1655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6AC3-4F11-4B13-834A-7B78CAFBA618}" type="datetimeFigureOut">
              <a:rPr lang="zh-CN" altLang="en-US" smtClean="0"/>
              <a:pPr/>
              <a:t>2012/11/9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51F2F-85F9-4F5F-B27C-48A733EF1C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6934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6AC3-4F11-4B13-834A-7B78CAFBA618}" type="datetimeFigureOut">
              <a:rPr lang="zh-CN" altLang="en-US" smtClean="0"/>
              <a:pPr/>
              <a:t>2012/11/9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51F2F-85F9-4F5F-B27C-48A733EF1C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81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6AC3-4F11-4B13-834A-7B78CAFBA618}" type="datetimeFigureOut">
              <a:rPr lang="zh-CN" altLang="en-US" smtClean="0"/>
              <a:pPr/>
              <a:t>2012/11/9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51F2F-85F9-4F5F-B27C-48A733EF1C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5078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6AC3-4F11-4B13-834A-7B78CAFBA618}" type="datetimeFigureOut">
              <a:rPr lang="zh-CN" altLang="en-US" smtClean="0"/>
              <a:pPr/>
              <a:t>2012/11/9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51F2F-85F9-4F5F-B27C-48A733EF1C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389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6AC3-4F11-4B13-834A-7B78CAFBA618}" type="datetimeFigureOut">
              <a:rPr lang="zh-CN" altLang="en-US" smtClean="0"/>
              <a:pPr/>
              <a:t>2012/11/9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51F2F-85F9-4F5F-B27C-48A733EF1C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2508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6AC3-4F11-4B13-834A-7B78CAFBA618}" type="datetimeFigureOut">
              <a:rPr lang="zh-CN" altLang="en-US" smtClean="0"/>
              <a:pPr/>
              <a:t>2012/11/9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51F2F-85F9-4F5F-B27C-48A733EF1C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8252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6AC3-4F11-4B13-834A-7B78CAFBA618}" type="datetimeFigureOut">
              <a:rPr lang="zh-CN" altLang="en-US" smtClean="0"/>
              <a:pPr/>
              <a:t>2012/11/9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51F2F-85F9-4F5F-B27C-48A733EF1C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6499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6AC3-4F11-4B13-834A-7B78CAFBA618}" type="datetimeFigureOut">
              <a:rPr lang="zh-CN" altLang="en-US" smtClean="0"/>
              <a:pPr/>
              <a:t>2012/11/9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51F2F-85F9-4F5F-B27C-48A733EF1C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4610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6AC3-4F11-4B13-834A-7B78CAFBA618}" type="datetimeFigureOut">
              <a:rPr lang="zh-CN" altLang="en-US" smtClean="0"/>
              <a:pPr/>
              <a:t>2012/11/9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51F2F-85F9-4F5F-B27C-48A733EF1C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6650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96AC3-4F11-4B13-834A-7B78CAFBA618}" type="datetimeFigureOut">
              <a:rPr lang="zh-CN" altLang="en-US" smtClean="0"/>
              <a:pPr/>
              <a:t>2012/11/9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51F2F-85F9-4F5F-B27C-48A733EF1C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4900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nikeid.nike.com/nikeid/index.jsp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b="1" err="1" smtClean="0"/>
              <a:t>Menaxhim</a:t>
            </a:r>
            <a:r>
              <a:rPr lang="de-AT" b="1" smtClean="0"/>
              <a:t> Si</a:t>
            </a:r>
            <a:r>
              <a:rPr lang="sq-AL" b="1" smtClean="0"/>
              <a:t>steme</a:t>
            </a:r>
            <a:r>
              <a:rPr lang="de-AT" b="1" err="1" smtClean="0"/>
              <a:t>sh</a:t>
            </a:r>
            <a:r>
              <a:rPr lang="sq-AL" b="1" smtClean="0"/>
              <a:t> Informacioni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de-AT" altLang="zh-CN" b="1" err="1" smtClean="0"/>
              <a:t>Leksioni</a:t>
            </a:r>
            <a:r>
              <a:rPr lang="de-AT" altLang="zh-CN" b="1" smtClean="0"/>
              <a:t> 3: </a:t>
            </a:r>
            <a:r>
              <a:rPr lang="sq-AL" b="1" smtClean="0"/>
              <a:t>Sistemet e Informacionit, Organizimi dhe Strategjite</a:t>
            </a:r>
            <a:r>
              <a:rPr lang="de-AT" altLang="zh-CN" smtClean="0"/>
              <a:t> 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3319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q-AL"/>
              <a:t>Sistemet e Informacionit, Organizimi dhe Strategjite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b="1" err="1" smtClean="0"/>
              <a:t>Potencial</a:t>
            </a:r>
            <a:r>
              <a:rPr lang="en-US" b="1" smtClean="0"/>
              <a:t> per </a:t>
            </a:r>
            <a:r>
              <a:rPr lang="en-US" b="1" err="1" smtClean="0"/>
              <a:t>hyrje</a:t>
            </a:r>
            <a:r>
              <a:rPr lang="en-US" b="1" smtClean="0"/>
              <a:t> </a:t>
            </a:r>
            <a:r>
              <a:rPr lang="en-US" b="1" err="1" smtClean="0"/>
              <a:t>te</a:t>
            </a:r>
            <a:r>
              <a:rPr lang="en-US" b="1" smtClean="0"/>
              <a:t> re ne </a:t>
            </a:r>
            <a:r>
              <a:rPr lang="en-US" b="1" err="1" smtClean="0"/>
              <a:t>treg</a:t>
            </a:r>
            <a:r>
              <a:rPr lang="en-US" smtClean="0"/>
              <a:t>: </a:t>
            </a:r>
            <a:r>
              <a:rPr lang="en-US" err="1" smtClean="0"/>
              <a:t>Kostoja</a:t>
            </a:r>
            <a:r>
              <a:rPr lang="en-US" smtClean="0"/>
              <a:t> per </a:t>
            </a:r>
            <a:r>
              <a:rPr lang="en-US" err="1" smtClean="0"/>
              <a:t>te</a:t>
            </a:r>
            <a:r>
              <a:rPr lang="en-US" smtClean="0"/>
              <a:t> </a:t>
            </a:r>
            <a:r>
              <a:rPr lang="en-US" err="1" smtClean="0"/>
              <a:t>hyre</a:t>
            </a:r>
            <a:r>
              <a:rPr lang="en-US" smtClean="0"/>
              <a:t> ne </a:t>
            </a:r>
            <a:r>
              <a:rPr lang="en-US" err="1" smtClean="0"/>
              <a:t>treg</a:t>
            </a:r>
            <a:r>
              <a:rPr lang="en-US" smtClean="0"/>
              <a:t> ≠ per </a:t>
            </a:r>
            <a:r>
              <a:rPr lang="en-US" err="1" smtClean="0"/>
              <a:t>biznese</a:t>
            </a:r>
            <a:r>
              <a:rPr lang="en-US" smtClean="0"/>
              <a:t> </a:t>
            </a:r>
            <a:r>
              <a:rPr lang="en-US" err="1" smtClean="0"/>
              <a:t>te</a:t>
            </a:r>
            <a:r>
              <a:rPr lang="en-US" smtClean="0"/>
              <a:t> ≠, (Chip vs. Pizza)</a:t>
            </a:r>
          </a:p>
          <a:p>
            <a:pPr lvl="0"/>
            <a:r>
              <a:rPr lang="en-US" b="1" err="1" smtClean="0"/>
              <a:t>Produkte</a:t>
            </a:r>
            <a:r>
              <a:rPr lang="en-US" b="1" smtClean="0"/>
              <a:t> </a:t>
            </a:r>
            <a:r>
              <a:rPr lang="en-US" b="1" err="1" smtClean="0"/>
              <a:t>dhe</a:t>
            </a:r>
            <a:r>
              <a:rPr lang="en-US" b="1" smtClean="0"/>
              <a:t> </a:t>
            </a:r>
            <a:r>
              <a:rPr lang="en-US" b="1" err="1" smtClean="0"/>
              <a:t>sherbime</a:t>
            </a:r>
            <a:r>
              <a:rPr lang="en-US" b="1" smtClean="0"/>
              <a:t> </a:t>
            </a:r>
            <a:r>
              <a:rPr lang="en-US" b="1" err="1" smtClean="0"/>
              <a:t>zevendesuese</a:t>
            </a:r>
            <a:r>
              <a:rPr lang="en-US" smtClean="0"/>
              <a:t>: cdo </a:t>
            </a:r>
            <a:r>
              <a:rPr lang="en-US" err="1" smtClean="0"/>
              <a:t>industri</a:t>
            </a:r>
            <a:r>
              <a:rPr lang="en-US" smtClean="0"/>
              <a:t> </a:t>
            </a:r>
            <a:r>
              <a:rPr lang="en-US" err="1" smtClean="0"/>
              <a:t>ofron</a:t>
            </a:r>
            <a:r>
              <a:rPr lang="en-US" smtClean="0"/>
              <a:t> </a:t>
            </a:r>
            <a:r>
              <a:rPr lang="en-US" err="1" smtClean="0"/>
              <a:t>produkte</a:t>
            </a:r>
            <a:r>
              <a:rPr lang="en-US" smtClean="0"/>
              <a:t> zevendesuese </a:t>
            </a:r>
            <a:r>
              <a:rPr lang="en-US" err="1"/>
              <a:t>n</a:t>
            </a:r>
            <a:r>
              <a:rPr lang="en-US" smtClean="0"/>
              <a:t>ese </a:t>
            </a:r>
            <a:r>
              <a:rPr lang="en-US" err="1" smtClean="0"/>
              <a:t>cmimet</a:t>
            </a:r>
            <a:r>
              <a:rPr lang="en-US" smtClean="0"/>
              <a:t> </a:t>
            </a:r>
            <a:r>
              <a:rPr lang="en-US" err="1" smtClean="0"/>
              <a:t>rriten</a:t>
            </a:r>
            <a:r>
              <a:rPr lang="en-US" smtClean="0"/>
              <a:t>: </a:t>
            </a:r>
            <a:r>
              <a:rPr lang="en-US" err="1" smtClean="0"/>
              <a:t>telefonia</a:t>
            </a:r>
            <a:r>
              <a:rPr lang="en-US" smtClean="0"/>
              <a:t> ne internet </a:t>
            </a:r>
            <a:r>
              <a:rPr lang="en-US" err="1" smtClean="0"/>
              <a:t>zv</a:t>
            </a:r>
            <a:r>
              <a:rPr lang="en-US" smtClean="0"/>
              <a:t>. </a:t>
            </a:r>
            <a:r>
              <a:rPr lang="en-US" err="1"/>
              <a:t>t</a:t>
            </a:r>
            <a:r>
              <a:rPr lang="en-US" smtClean="0"/>
              <a:t>elefonin </a:t>
            </a:r>
            <a:r>
              <a:rPr lang="en-US" err="1" smtClean="0"/>
              <a:t>tradicional</a:t>
            </a:r>
            <a:r>
              <a:rPr lang="en-US" smtClean="0"/>
              <a:t>, </a:t>
            </a:r>
            <a:r>
              <a:rPr lang="en-US" err="1" smtClean="0"/>
              <a:t>fibrat</a:t>
            </a:r>
            <a:r>
              <a:rPr lang="en-US" smtClean="0"/>
              <a:t> </a:t>
            </a:r>
            <a:r>
              <a:rPr lang="en-US" err="1" smtClean="0"/>
              <a:t>optike</a:t>
            </a:r>
            <a:r>
              <a:rPr lang="en-US" smtClean="0"/>
              <a:t> </a:t>
            </a:r>
            <a:r>
              <a:rPr lang="en-US" err="1" smtClean="0"/>
              <a:t>te</a:t>
            </a:r>
            <a:r>
              <a:rPr lang="en-US" smtClean="0"/>
              <a:t> </a:t>
            </a:r>
            <a:r>
              <a:rPr lang="en-US" err="1" smtClean="0"/>
              <a:t>telefonise</a:t>
            </a:r>
            <a:r>
              <a:rPr lang="en-US"/>
              <a:t> </a:t>
            </a:r>
            <a:r>
              <a:rPr lang="en-US" err="1" smtClean="0"/>
              <a:t>zv</a:t>
            </a:r>
            <a:r>
              <a:rPr lang="en-US" smtClean="0"/>
              <a:t>. TV me kabell, iPod </a:t>
            </a:r>
            <a:r>
              <a:rPr lang="en-US" err="1" smtClean="0"/>
              <a:t>zv</a:t>
            </a:r>
            <a:r>
              <a:rPr lang="en-US" smtClean="0"/>
              <a:t>. CD-Player</a:t>
            </a:r>
          </a:p>
          <a:p>
            <a:pPr lvl="0"/>
            <a:r>
              <a:rPr lang="en-US" b="1" err="1" smtClean="0"/>
              <a:t>Bleresi</a:t>
            </a:r>
            <a:r>
              <a:rPr lang="en-US" smtClean="0"/>
              <a:t>: </a:t>
            </a:r>
            <a:r>
              <a:rPr lang="en-US" err="1" smtClean="0"/>
              <a:t>Mundesi</a:t>
            </a:r>
            <a:r>
              <a:rPr lang="en-US" smtClean="0"/>
              <a:t> e </a:t>
            </a:r>
            <a:r>
              <a:rPr lang="en-US" err="1" smtClean="0"/>
              <a:t>ulet</a:t>
            </a:r>
            <a:r>
              <a:rPr lang="en-US" smtClean="0"/>
              <a:t> per </a:t>
            </a:r>
            <a:r>
              <a:rPr lang="en-US" err="1" smtClean="0"/>
              <a:t>shitesin</a:t>
            </a:r>
            <a:r>
              <a:rPr lang="en-US" smtClean="0"/>
              <a:t> per </a:t>
            </a:r>
            <a:r>
              <a:rPr lang="en-US" err="1" smtClean="0"/>
              <a:t>diferencim</a:t>
            </a:r>
            <a:r>
              <a:rPr lang="en-US" smtClean="0"/>
              <a:t> </a:t>
            </a:r>
            <a:r>
              <a:rPr lang="en-US" err="1" smtClean="0"/>
              <a:t>produkti</a:t>
            </a:r>
            <a:r>
              <a:rPr lang="en-US"/>
              <a:t> </a:t>
            </a:r>
            <a:r>
              <a:rPr lang="en-US" smtClean="0"/>
              <a:t>ne </a:t>
            </a:r>
            <a:r>
              <a:rPr lang="en-US" err="1" smtClean="0"/>
              <a:t>tregje</a:t>
            </a:r>
            <a:r>
              <a:rPr lang="en-US" smtClean="0"/>
              <a:t> </a:t>
            </a:r>
            <a:r>
              <a:rPr lang="en-US" err="1" smtClean="0"/>
              <a:t>transparente</a:t>
            </a:r>
            <a:r>
              <a:rPr lang="en-US" smtClean="0"/>
              <a:t> (</a:t>
            </a:r>
            <a:r>
              <a:rPr lang="en-US" err="1" smtClean="0"/>
              <a:t>Interneti</a:t>
            </a:r>
            <a:r>
              <a:rPr lang="en-US" smtClean="0"/>
              <a:t> </a:t>
            </a:r>
            <a:r>
              <a:rPr lang="en-US" err="1" smtClean="0"/>
              <a:t>kontribues</a:t>
            </a:r>
            <a:r>
              <a:rPr lang="en-US" smtClean="0"/>
              <a:t> i </a:t>
            </a:r>
            <a:r>
              <a:rPr lang="en-US" err="1" smtClean="0"/>
              <a:t>rendesishem</a:t>
            </a:r>
            <a:r>
              <a:rPr lang="en-US" smtClean="0"/>
              <a:t>), </a:t>
            </a:r>
            <a:r>
              <a:rPr lang="en-US" err="1" smtClean="0"/>
              <a:t>bleresi</a:t>
            </a:r>
            <a:r>
              <a:rPr lang="en-US" smtClean="0"/>
              <a:t> (online) </a:t>
            </a:r>
            <a:r>
              <a:rPr lang="en-US" err="1" smtClean="0"/>
              <a:t>zoteron</a:t>
            </a:r>
            <a:r>
              <a:rPr lang="en-US" smtClean="0"/>
              <a:t> </a:t>
            </a:r>
            <a:r>
              <a:rPr lang="en-US" err="1" smtClean="0"/>
              <a:t>informacion</a:t>
            </a:r>
            <a:r>
              <a:rPr lang="en-US" smtClean="0"/>
              <a:t> </a:t>
            </a:r>
            <a:r>
              <a:rPr lang="en-US" err="1" smtClean="0"/>
              <a:t>mbi</a:t>
            </a:r>
            <a:r>
              <a:rPr lang="en-US" smtClean="0"/>
              <a:t> </a:t>
            </a:r>
            <a:r>
              <a:rPr lang="en-US" err="1" smtClean="0"/>
              <a:t>shume</a:t>
            </a:r>
            <a:r>
              <a:rPr lang="en-US" smtClean="0"/>
              <a:t> </a:t>
            </a:r>
            <a:r>
              <a:rPr lang="en-US" err="1" smtClean="0"/>
              <a:t>pjesemarres</a:t>
            </a:r>
            <a:r>
              <a:rPr lang="en-US" smtClean="0"/>
              <a:t> ne </a:t>
            </a:r>
            <a:r>
              <a:rPr lang="en-US" err="1" smtClean="0"/>
              <a:t>treg</a:t>
            </a:r>
            <a:r>
              <a:rPr lang="en-US" smtClean="0"/>
              <a:t>.</a:t>
            </a:r>
          </a:p>
          <a:p>
            <a:pPr lvl="0"/>
            <a:r>
              <a:rPr lang="en-US" b="1" err="1" smtClean="0"/>
              <a:t>Shitesit</a:t>
            </a:r>
            <a:r>
              <a:rPr lang="en-US" b="1" smtClean="0"/>
              <a:t> </a:t>
            </a:r>
            <a:r>
              <a:rPr lang="en-US" b="1" err="1" smtClean="0"/>
              <a:t>apo</a:t>
            </a:r>
            <a:r>
              <a:rPr lang="en-US" b="1" smtClean="0"/>
              <a:t> </a:t>
            </a:r>
            <a:r>
              <a:rPr lang="en-US" b="1" err="1" smtClean="0"/>
              <a:t>furnitoret</a:t>
            </a:r>
            <a:r>
              <a:rPr lang="en-US" b="1" smtClean="0"/>
              <a:t>: </a:t>
            </a:r>
            <a:r>
              <a:rPr lang="en-US" smtClean="0"/>
              <a:t>Sa me </a:t>
            </a:r>
            <a:r>
              <a:rPr lang="en-US" err="1" smtClean="0"/>
              <a:t>shume</a:t>
            </a:r>
            <a:r>
              <a:rPr lang="en-US" smtClean="0"/>
              <a:t> </a:t>
            </a:r>
            <a:r>
              <a:rPr lang="en-US" err="1" smtClean="0"/>
              <a:t>furnitor</a:t>
            </a:r>
            <a:r>
              <a:rPr lang="en-US" smtClean="0"/>
              <a:t> </a:t>
            </a:r>
            <a:r>
              <a:rPr lang="en-US" err="1" smtClean="0"/>
              <a:t>qe</a:t>
            </a:r>
            <a:r>
              <a:rPr lang="en-US" smtClean="0"/>
              <a:t> </a:t>
            </a:r>
            <a:r>
              <a:rPr lang="en-US" err="1" smtClean="0"/>
              <a:t>te</a:t>
            </a:r>
            <a:r>
              <a:rPr lang="en-US" smtClean="0"/>
              <a:t> </a:t>
            </a:r>
            <a:r>
              <a:rPr lang="en-US" err="1" smtClean="0"/>
              <a:t>kete</a:t>
            </a:r>
            <a:r>
              <a:rPr lang="en-US" smtClean="0"/>
              <a:t> </a:t>
            </a:r>
            <a:r>
              <a:rPr lang="en-US" err="1" smtClean="0"/>
              <a:t>nje</a:t>
            </a:r>
            <a:r>
              <a:rPr lang="en-US" smtClean="0"/>
              <a:t> </a:t>
            </a:r>
            <a:r>
              <a:rPr lang="en-US" err="1" smtClean="0"/>
              <a:t>kompani</a:t>
            </a:r>
            <a:r>
              <a:rPr lang="en-US" smtClean="0"/>
              <a:t> </a:t>
            </a:r>
            <a:r>
              <a:rPr lang="en-US" err="1" smtClean="0"/>
              <a:t>aq</a:t>
            </a:r>
            <a:r>
              <a:rPr lang="en-US" smtClean="0"/>
              <a:t> me </a:t>
            </a:r>
            <a:r>
              <a:rPr lang="en-US" err="1" smtClean="0"/>
              <a:t>shume</a:t>
            </a:r>
            <a:r>
              <a:rPr lang="en-US" smtClean="0"/>
              <a:t> </a:t>
            </a:r>
            <a:r>
              <a:rPr lang="en-US" err="1" smtClean="0"/>
              <a:t>mundesi</a:t>
            </a:r>
            <a:r>
              <a:rPr lang="en-US" smtClean="0"/>
              <a:t> per </a:t>
            </a:r>
            <a:r>
              <a:rPr lang="en-US" err="1" smtClean="0"/>
              <a:t>kontroll</a:t>
            </a:r>
            <a:r>
              <a:rPr lang="en-US" smtClean="0"/>
              <a:t> </a:t>
            </a:r>
            <a:r>
              <a:rPr lang="en-US" err="1" smtClean="0"/>
              <a:t>cmimi</a:t>
            </a:r>
            <a:r>
              <a:rPr lang="en-US" smtClean="0"/>
              <a:t>, </a:t>
            </a:r>
            <a:r>
              <a:rPr lang="en-US" err="1" smtClean="0"/>
              <a:t>cilesie</a:t>
            </a:r>
            <a:r>
              <a:rPr lang="en-US" smtClean="0"/>
              <a:t>, </a:t>
            </a:r>
            <a:r>
              <a:rPr lang="en-US" err="1" smtClean="0"/>
              <a:t>shpejtesi</a:t>
            </a:r>
            <a:r>
              <a:rPr lang="en-US" smtClean="0"/>
              <a:t> </a:t>
            </a:r>
            <a:r>
              <a:rPr lang="en-US" err="1" smtClean="0"/>
              <a:t>dergese</a:t>
            </a:r>
            <a:r>
              <a:rPr lang="en-US" smtClean="0"/>
              <a:t> (PC – </a:t>
            </a:r>
            <a:r>
              <a:rPr lang="en-US" err="1" smtClean="0"/>
              <a:t>furnitoret</a:t>
            </a:r>
            <a:r>
              <a:rPr lang="en-US" smtClean="0"/>
              <a:t>: </a:t>
            </a:r>
            <a:r>
              <a:rPr lang="en-US" err="1" smtClean="0"/>
              <a:t>tastiere</a:t>
            </a:r>
            <a:r>
              <a:rPr lang="en-US" smtClean="0"/>
              <a:t>, </a:t>
            </a:r>
            <a:r>
              <a:rPr lang="en-US" err="1" smtClean="0"/>
              <a:t>maus</a:t>
            </a:r>
            <a:r>
              <a:rPr lang="en-US" smtClean="0"/>
              <a:t>, monitor)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450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Teknologjite disruptive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b="1" err="1" smtClean="0"/>
              <a:t>Teknologjite</a:t>
            </a:r>
            <a:r>
              <a:rPr lang="de-AT" b="1" smtClean="0"/>
              <a:t> </a:t>
            </a:r>
            <a:r>
              <a:rPr lang="de-AT" b="1" err="1" smtClean="0"/>
              <a:t>disruptive</a:t>
            </a:r>
            <a:r>
              <a:rPr lang="de-AT" b="1" smtClean="0"/>
              <a:t>: </a:t>
            </a:r>
            <a:r>
              <a:rPr lang="de-AT" err="1" smtClean="0"/>
              <a:t>ndryshim</a:t>
            </a:r>
            <a:r>
              <a:rPr lang="de-AT" smtClean="0"/>
              <a:t> radikal i </a:t>
            </a:r>
            <a:r>
              <a:rPr lang="de-AT" err="1" smtClean="0"/>
              <a:t>mjedisit</a:t>
            </a:r>
            <a:r>
              <a:rPr lang="de-AT" smtClean="0"/>
              <a:t> </a:t>
            </a:r>
            <a:r>
              <a:rPr lang="de-AT" err="1" smtClean="0"/>
              <a:t>konkurues</a:t>
            </a:r>
            <a:r>
              <a:rPr lang="de-AT" smtClean="0"/>
              <a:t>, </a:t>
            </a:r>
            <a:r>
              <a:rPr lang="de-AT" err="1" smtClean="0"/>
              <a:t>produkte</a:t>
            </a:r>
            <a:r>
              <a:rPr lang="de-AT" smtClean="0"/>
              <a:t> </a:t>
            </a:r>
            <a:r>
              <a:rPr lang="de-AT" err="1" smtClean="0"/>
              <a:t>zevendesuese</a:t>
            </a:r>
            <a:r>
              <a:rPr lang="de-AT" smtClean="0"/>
              <a:t> </a:t>
            </a:r>
            <a:r>
              <a:rPr lang="de-AT" err="1" smtClean="0"/>
              <a:t>qe</a:t>
            </a:r>
            <a:r>
              <a:rPr lang="de-AT" smtClean="0"/>
              <a:t> </a:t>
            </a:r>
            <a:r>
              <a:rPr lang="de-AT" err="1" smtClean="0"/>
              <a:t>performojne</a:t>
            </a:r>
            <a:r>
              <a:rPr lang="de-AT" smtClean="0"/>
              <a:t> </a:t>
            </a:r>
            <a:r>
              <a:rPr lang="de-AT" err="1" smtClean="0"/>
              <a:t>me</a:t>
            </a:r>
            <a:r>
              <a:rPr lang="de-AT" smtClean="0"/>
              <a:t> </a:t>
            </a:r>
            <a:r>
              <a:rPr lang="de-AT" err="1" smtClean="0"/>
              <a:t>mire</a:t>
            </a:r>
            <a:r>
              <a:rPr lang="de-AT" smtClean="0"/>
              <a:t> se </a:t>
            </a:r>
            <a:r>
              <a:rPr lang="de-AT" err="1" smtClean="0"/>
              <a:t>cdo</a:t>
            </a:r>
            <a:r>
              <a:rPr lang="de-AT" smtClean="0"/>
              <a:t> </a:t>
            </a:r>
            <a:r>
              <a:rPr lang="de-AT" err="1" smtClean="0"/>
              <a:t>produkt</a:t>
            </a:r>
            <a:r>
              <a:rPr lang="de-AT" smtClean="0"/>
              <a:t> aktual (iPod - CD-</a:t>
            </a:r>
            <a:r>
              <a:rPr lang="de-AT" err="1" smtClean="0"/>
              <a:t>player</a:t>
            </a:r>
            <a:r>
              <a:rPr lang="de-AT" smtClean="0"/>
              <a:t>, </a:t>
            </a:r>
            <a:r>
              <a:rPr lang="de-AT" err="1" smtClean="0"/>
              <a:t>foto</a:t>
            </a:r>
            <a:r>
              <a:rPr lang="de-AT" smtClean="0"/>
              <a:t> </a:t>
            </a:r>
            <a:r>
              <a:rPr lang="de-AT" err="1" smtClean="0"/>
              <a:t>dixhitale</a:t>
            </a:r>
            <a:r>
              <a:rPr lang="de-AT" smtClean="0"/>
              <a:t> – </a:t>
            </a:r>
            <a:r>
              <a:rPr lang="de-AT" err="1" smtClean="0"/>
              <a:t>foto</a:t>
            </a:r>
            <a:r>
              <a:rPr lang="de-AT" smtClean="0"/>
              <a:t> </a:t>
            </a:r>
            <a:r>
              <a:rPr lang="de-AT" err="1" smtClean="0"/>
              <a:t>me</a:t>
            </a:r>
            <a:r>
              <a:rPr lang="de-AT" smtClean="0"/>
              <a:t> film, </a:t>
            </a:r>
            <a:r>
              <a:rPr lang="de-AT" err="1" smtClean="0"/>
              <a:t>SaS</a:t>
            </a:r>
            <a:r>
              <a:rPr lang="de-AT" smtClean="0"/>
              <a:t> – MS Office, SAP)</a:t>
            </a:r>
          </a:p>
          <a:p>
            <a:r>
              <a:rPr lang="de-AT" b="1" smtClean="0"/>
              <a:t>Ndjekesit e shpejte</a:t>
            </a:r>
            <a:r>
              <a:rPr lang="de-AT" smtClean="0"/>
              <a:t> apo „fast followers“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q-AL"/>
              <a:t>Sistemet e Informacionit, Organizimi dhe Strategjite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err="1" smtClean="0"/>
              <a:t>Udheheqje</a:t>
            </a:r>
            <a:r>
              <a:rPr lang="en-US" b="1" smtClean="0"/>
              <a:t> ne </a:t>
            </a:r>
            <a:r>
              <a:rPr lang="en-US" b="1" err="1" smtClean="0"/>
              <a:t>kosto</a:t>
            </a:r>
            <a:r>
              <a:rPr lang="en-US" smtClean="0"/>
              <a:t>: IS per </a:t>
            </a:r>
            <a:r>
              <a:rPr lang="en-US" err="1" smtClean="0"/>
              <a:t>cmime</a:t>
            </a:r>
            <a:r>
              <a:rPr lang="en-US" smtClean="0"/>
              <a:t> </a:t>
            </a:r>
            <a:r>
              <a:rPr lang="en-US" err="1" smtClean="0"/>
              <a:t>dhe</a:t>
            </a:r>
            <a:r>
              <a:rPr lang="en-US" smtClean="0"/>
              <a:t> </a:t>
            </a:r>
            <a:r>
              <a:rPr lang="en-US" err="1" smtClean="0"/>
              <a:t>kosto</a:t>
            </a:r>
            <a:r>
              <a:rPr lang="en-US" smtClean="0"/>
              <a:t> </a:t>
            </a:r>
            <a:r>
              <a:rPr lang="en-US" err="1" smtClean="0"/>
              <a:t>operacionale</a:t>
            </a:r>
            <a:r>
              <a:rPr lang="en-US" smtClean="0"/>
              <a:t> </a:t>
            </a:r>
            <a:r>
              <a:rPr lang="en-US" err="1" smtClean="0"/>
              <a:t>te</a:t>
            </a:r>
            <a:r>
              <a:rPr lang="en-US" smtClean="0"/>
              <a:t> </a:t>
            </a:r>
            <a:r>
              <a:rPr lang="en-US" err="1" smtClean="0"/>
              <a:t>ulet</a:t>
            </a:r>
            <a:r>
              <a:rPr lang="en-US" smtClean="0"/>
              <a:t> (</a:t>
            </a:r>
            <a:r>
              <a:rPr lang="en-US" err="1" smtClean="0"/>
              <a:t>Walmart</a:t>
            </a:r>
            <a:r>
              <a:rPr lang="en-US" smtClean="0"/>
              <a:t>) </a:t>
            </a:r>
            <a:r>
              <a:rPr lang="en-US" err="1" smtClean="0"/>
              <a:t>nepermjet</a:t>
            </a:r>
            <a:r>
              <a:rPr lang="en-US" smtClean="0"/>
              <a:t> “inventory </a:t>
            </a:r>
            <a:r>
              <a:rPr lang="en-US"/>
              <a:t>replenishment </a:t>
            </a:r>
            <a:r>
              <a:rPr lang="en-US" smtClean="0"/>
              <a:t>system”. </a:t>
            </a:r>
            <a:r>
              <a:rPr lang="en-US" err="1" smtClean="0"/>
              <a:t>Kosto</a:t>
            </a:r>
            <a:r>
              <a:rPr lang="en-US" smtClean="0"/>
              <a:t> </a:t>
            </a:r>
            <a:r>
              <a:rPr lang="en-US" err="1" smtClean="0"/>
              <a:t>operacionale</a:t>
            </a:r>
            <a:r>
              <a:rPr lang="en-US" smtClean="0"/>
              <a:t> e </a:t>
            </a:r>
            <a:r>
              <a:rPr lang="en-US" err="1" smtClean="0"/>
              <a:t>Walmart</a:t>
            </a:r>
            <a:r>
              <a:rPr lang="en-US" smtClean="0"/>
              <a:t> 16.6% e </a:t>
            </a:r>
            <a:r>
              <a:rPr lang="en-US" err="1" smtClean="0"/>
              <a:t>te</a:t>
            </a:r>
            <a:r>
              <a:rPr lang="en-US" smtClean="0"/>
              <a:t> </a:t>
            </a:r>
            <a:r>
              <a:rPr lang="en-US" err="1" smtClean="0"/>
              <a:t>ardhurave</a:t>
            </a:r>
            <a:r>
              <a:rPr lang="en-US" smtClean="0"/>
              <a:t> </a:t>
            </a:r>
            <a:r>
              <a:rPr lang="en-US" err="1" smtClean="0"/>
              <a:t>nga</a:t>
            </a:r>
            <a:r>
              <a:rPr lang="en-US" smtClean="0"/>
              <a:t> </a:t>
            </a:r>
            <a:r>
              <a:rPr lang="en-US" err="1" smtClean="0"/>
              <a:t>shitjet</a:t>
            </a:r>
            <a:r>
              <a:rPr lang="en-US" smtClean="0"/>
              <a:t> (</a:t>
            </a:r>
            <a:r>
              <a:rPr lang="en-US" err="1" smtClean="0"/>
              <a:t>mesatarja</a:t>
            </a:r>
            <a:r>
              <a:rPr lang="en-US" smtClean="0"/>
              <a:t> ne retail 20.7%)</a:t>
            </a:r>
          </a:p>
          <a:p>
            <a:r>
              <a:rPr lang="en-US" b="1" err="1" smtClean="0"/>
              <a:t>Diferencim</a:t>
            </a:r>
            <a:r>
              <a:rPr lang="en-US" b="1" smtClean="0"/>
              <a:t> </a:t>
            </a:r>
            <a:r>
              <a:rPr lang="en-US" b="1" err="1" smtClean="0"/>
              <a:t>produkti</a:t>
            </a:r>
            <a:r>
              <a:rPr lang="en-US" b="1" smtClean="0"/>
              <a:t>:</a:t>
            </a:r>
            <a:r>
              <a:rPr lang="en-US" smtClean="0"/>
              <a:t> </a:t>
            </a:r>
            <a:r>
              <a:rPr lang="en-US" err="1" smtClean="0"/>
              <a:t>produkte</a:t>
            </a:r>
            <a:r>
              <a:rPr lang="en-US" smtClean="0"/>
              <a:t> e </a:t>
            </a:r>
            <a:r>
              <a:rPr lang="en-US" err="1" smtClean="0"/>
              <a:t>sherbime</a:t>
            </a:r>
            <a:r>
              <a:rPr lang="en-US" smtClean="0"/>
              <a:t> </a:t>
            </a:r>
            <a:r>
              <a:rPr lang="en-US" err="1" smtClean="0"/>
              <a:t>te</a:t>
            </a:r>
            <a:r>
              <a:rPr lang="en-US" smtClean="0"/>
              <a:t> </a:t>
            </a:r>
            <a:r>
              <a:rPr lang="en-US" err="1" smtClean="0"/>
              <a:t>reja</a:t>
            </a:r>
            <a:r>
              <a:rPr lang="en-US" smtClean="0"/>
              <a:t> (Google </a:t>
            </a:r>
            <a:r>
              <a:rPr lang="de-AT" smtClean="0"/>
              <a:t>→ Google Maps, Apple → iTunes, iPhone, iPod, iPad)</a:t>
            </a:r>
            <a:r>
              <a:rPr lang="en-US" smtClean="0"/>
              <a:t>, “mass customization”: </a:t>
            </a:r>
            <a:r>
              <a:rPr lang="en-US" smtClean="0">
                <a:hlinkClick r:id="rId2"/>
              </a:rPr>
              <a:t>http</a:t>
            </a:r>
            <a:r>
              <a:rPr lang="en-US">
                <a:hlinkClick r:id="rId2"/>
              </a:rPr>
              <a:t>://nikeid.nike.com/nikeid/index.jsp</a:t>
            </a:r>
            <a:endParaRPr lang="en-US" smtClean="0"/>
          </a:p>
          <a:p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158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Strategjia e IS si pjese e strategjise se pergjithshme</a:t>
            </a:r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3983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err="1" smtClean="0"/>
              <a:t>Ndikimi</a:t>
            </a:r>
            <a:r>
              <a:rPr lang="en-US" smtClean="0"/>
              <a:t> i </a:t>
            </a:r>
            <a:r>
              <a:rPr lang="en-US" err="1" smtClean="0"/>
              <a:t>Internetit</a:t>
            </a:r>
            <a:r>
              <a:rPr lang="en-US" smtClean="0"/>
              <a:t> ne </a:t>
            </a:r>
            <a:r>
              <a:rPr lang="en-US" err="1" smtClean="0"/>
              <a:t>krijim</a:t>
            </a:r>
            <a:r>
              <a:rPr lang="en-US" smtClean="0"/>
              <a:t> </a:t>
            </a:r>
            <a:r>
              <a:rPr lang="en-US" err="1" smtClean="0"/>
              <a:t>avantazhi</a:t>
            </a:r>
            <a:r>
              <a:rPr lang="en-US" smtClean="0"/>
              <a:t> </a:t>
            </a:r>
            <a:r>
              <a:rPr lang="en-US" err="1" smtClean="0"/>
              <a:t>konkurues</a:t>
            </a:r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49354"/>
              </p:ext>
            </p:extLst>
          </p:nvPr>
        </p:nvGraphicFramePr>
        <p:xfrm>
          <a:off x="-1" y="1484786"/>
          <a:ext cx="9144000" cy="537321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48000"/>
                <a:gridCol w="3048000"/>
                <a:gridCol w="3048000"/>
              </a:tblGrid>
              <a:tr h="57649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smtClean="0"/>
                        <a:t>4 Strategjite</a:t>
                      </a:r>
                      <a:r>
                        <a:rPr lang="en-US" sz="2000" baseline="0" smtClean="0"/>
                        <a:t> </a:t>
                      </a:r>
                      <a:r>
                        <a:rPr lang="en-US" sz="2000" baseline="0" err="1" smtClean="0"/>
                        <a:t>Baze</a:t>
                      </a:r>
                      <a:r>
                        <a:rPr lang="en-US" sz="2000" baseline="0" smtClean="0"/>
                        <a:t> </a:t>
                      </a:r>
                      <a:r>
                        <a:rPr lang="en-US" sz="2000" baseline="0" err="1" smtClean="0"/>
                        <a:t>te</a:t>
                      </a:r>
                      <a:r>
                        <a:rPr lang="en-US" sz="2000" baseline="0" smtClean="0"/>
                        <a:t> </a:t>
                      </a:r>
                      <a:r>
                        <a:rPr lang="en-US" sz="2000" baseline="0" err="1" smtClean="0"/>
                        <a:t>Konkurences</a:t>
                      </a:r>
                      <a:endParaRPr lang="en-US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39538">
                <a:tc>
                  <a:txBody>
                    <a:bodyPr/>
                    <a:lstStyle/>
                    <a:p>
                      <a:pPr algn="ctr"/>
                      <a:r>
                        <a:rPr lang="en-US" b="1" err="1" smtClean="0"/>
                        <a:t>Strategjia</a:t>
                      </a:r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err="1" smtClean="0"/>
                        <a:t>Pershkrimi</a:t>
                      </a:r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err="1" smtClean="0"/>
                        <a:t>Shembull</a:t>
                      </a:r>
                      <a:endParaRPr lang="en-US" b="1"/>
                    </a:p>
                  </a:txBody>
                  <a:tcPr anchor="ctr"/>
                </a:tc>
              </a:tr>
              <a:tr h="168513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err="1" smtClean="0"/>
                        <a:t>Udheheqje</a:t>
                      </a:r>
                      <a:r>
                        <a:rPr lang="en-US" sz="1600" kern="1200" smtClean="0"/>
                        <a:t> ne </a:t>
                      </a:r>
                      <a:r>
                        <a:rPr lang="en-US" sz="1600" kern="1200" err="1" smtClean="0"/>
                        <a:t>kosto</a:t>
                      </a:r>
                      <a:endParaRPr lang="en-US" sz="16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err="1" smtClean="0"/>
                        <a:t>Perdorimi</a:t>
                      </a:r>
                      <a:r>
                        <a:rPr lang="en-US" sz="1600" kern="1200" smtClean="0"/>
                        <a:t> i IS per </a:t>
                      </a:r>
                      <a:r>
                        <a:rPr lang="en-US" sz="1600" kern="1200" err="1" smtClean="0"/>
                        <a:t>te</a:t>
                      </a:r>
                      <a:r>
                        <a:rPr lang="en-US" sz="1600" kern="1200" smtClean="0"/>
                        <a:t> </a:t>
                      </a:r>
                      <a:r>
                        <a:rPr lang="en-US" sz="1600" kern="1200" err="1" smtClean="0"/>
                        <a:t>prodhuar</a:t>
                      </a:r>
                      <a:r>
                        <a:rPr lang="en-US" sz="1600" kern="1200" smtClean="0"/>
                        <a:t> </a:t>
                      </a:r>
                      <a:r>
                        <a:rPr lang="en-US" sz="1600" kern="1200" err="1" smtClean="0"/>
                        <a:t>produkte</a:t>
                      </a:r>
                      <a:r>
                        <a:rPr lang="en-US" sz="1600" kern="1200" smtClean="0"/>
                        <a:t> </a:t>
                      </a:r>
                      <a:r>
                        <a:rPr lang="en-US" sz="1600" kern="1200" err="1" smtClean="0"/>
                        <a:t>dhe</a:t>
                      </a:r>
                      <a:r>
                        <a:rPr lang="en-US" sz="1600" kern="1200" smtClean="0"/>
                        <a:t> </a:t>
                      </a:r>
                      <a:r>
                        <a:rPr lang="en-US" sz="1600" kern="1200" err="1" smtClean="0"/>
                        <a:t>sherbime</a:t>
                      </a:r>
                      <a:r>
                        <a:rPr lang="en-US" sz="1600" kern="1200" smtClean="0"/>
                        <a:t> ne </a:t>
                      </a:r>
                      <a:r>
                        <a:rPr lang="en-US" sz="1600" kern="1200" err="1" smtClean="0"/>
                        <a:t>nje</a:t>
                      </a:r>
                      <a:r>
                        <a:rPr lang="en-US" sz="1600" kern="1200" smtClean="0"/>
                        <a:t> </a:t>
                      </a:r>
                      <a:r>
                        <a:rPr lang="en-US" sz="1600" kern="1200" err="1" smtClean="0"/>
                        <a:t>cmim</a:t>
                      </a:r>
                      <a:r>
                        <a:rPr lang="en-US" sz="1600" kern="1200" smtClean="0"/>
                        <a:t> me </a:t>
                      </a:r>
                      <a:r>
                        <a:rPr lang="en-US" sz="1600" kern="1200" err="1" smtClean="0"/>
                        <a:t>te</a:t>
                      </a:r>
                      <a:r>
                        <a:rPr lang="en-US" sz="1600" kern="1200" smtClean="0"/>
                        <a:t> </a:t>
                      </a:r>
                      <a:r>
                        <a:rPr lang="en-US" sz="1600" kern="1200" err="1" smtClean="0"/>
                        <a:t>ulet</a:t>
                      </a:r>
                      <a:r>
                        <a:rPr lang="en-US" sz="1600" kern="1200" smtClean="0"/>
                        <a:t> </a:t>
                      </a:r>
                      <a:r>
                        <a:rPr lang="en-US" sz="1600" kern="1200" err="1" smtClean="0"/>
                        <a:t>sesa</a:t>
                      </a:r>
                      <a:r>
                        <a:rPr lang="en-US" sz="1600" kern="1200" smtClean="0"/>
                        <a:t> </a:t>
                      </a:r>
                      <a:r>
                        <a:rPr lang="en-US" sz="1600" kern="1200" err="1" smtClean="0"/>
                        <a:t>konkurenca</a:t>
                      </a:r>
                      <a:r>
                        <a:rPr lang="en-US" sz="1600" kern="1200" smtClean="0"/>
                        <a:t> duke </a:t>
                      </a:r>
                      <a:r>
                        <a:rPr lang="en-US" sz="1600" kern="1200" err="1" smtClean="0"/>
                        <a:t>rritur</a:t>
                      </a:r>
                      <a:r>
                        <a:rPr lang="en-US" sz="1600" kern="1200" smtClean="0"/>
                        <a:t> ne </a:t>
                      </a:r>
                      <a:r>
                        <a:rPr lang="en-US" sz="1600" kern="1200" err="1" smtClean="0"/>
                        <a:t>te</a:t>
                      </a:r>
                      <a:r>
                        <a:rPr lang="en-US" sz="1600" kern="1200" smtClean="0"/>
                        <a:t> </a:t>
                      </a:r>
                      <a:r>
                        <a:rPr lang="en-US" sz="1600" kern="1200" err="1" smtClean="0"/>
                        <a:t>njejten</a:t>
                      </a:r>
                      <a:r>
                        <a:rPr lang="en-US" sz="1600" kern="1200" smtClean="0"/>
                        <a:t> </a:t>
                      </a:r>
                      <a:r>
                        <a:rPr lang="en-US" sz="1600" kern="1200" err="1" smtClean="0"/>
                        <a:t>kohe</a:t>
                      </a:r>
                      <a:r>
                        <a:rPr lang="en-US" sz="1600" kern="1200" smtClean="0"/>
                        <a:t> </a:t>
                      </a:r>
                      <a:r>
                        <a:rPr lang="en-US" sz="1600" kern="1200" err="1" smtClean="0"/>
                        <a:t>nivelin</a:t>
                      </a:r>
                      <a:r>
                        <a:rPr lang="en-US" sz="1600" kern="1200" smtClean="0"/>
                        <a:t> e </a:t>
                      </a:r>
                      <a:r>
                        <a:rPr lang="en-US" sz="1600" kern="1200" err="1" smtClean="0"/>
                        <a:t>sherbimit</a:t>
                      </a:r>
                      <a:r>
                        <a:rPr lang="en-US" sz="1600" kern="1200" smtClean="0"/>
                        <a:t> </a:t>
                      </a:r>
                      <a:endParaRPr lang="en-US" sz="16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err="1" smtClean="0"/>
                        <a:t>Walmart</a:t>
                      </a:r>
                      <a:endParaRPr lang="en-US" sz="16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06429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err="1" smtClean="0"/>
                        <a:t>Diferencim</a:t>
                      </a:r>
                      <a:r>
                        <a:rPr lang="en-US" sz="1600" kern="1200" smtClean="0"/>
                        <a:t> </a:t>
                      </a:r>
                      <a:r>
                        <a:rPr lang="en-US" sz="1600" kern="1200" err="1" smtClean="0"/>
                        <a:t>produkti</a:t>
                      </a:r>
                      <a:endParaRPr lang="en-US" sz="16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err="1" smtClean="0"/>
                        <a:t>Perdorimi</a:t>
                      </a:r>
                      <a:r>
                        <a:rPr lang="en-US" sz="1600" kern="1200" smtClean="0"/>
                        <a:t> i IS per </a:t>
                      </a:r>
                      <a:r>
                        <a:rPr lang="en-US" sz="1600" kern="1200" err="1" smtClean="0"/>
                        <a:t>te</a:t>
                      </a:r>
                      <a:r>
                        <a:rPr lang="en-US" sz="1600" kern="1200" smtClean="0"/>
                        <a:t> </a:t>
                      </a:r>
                      <a:r>
                        <a:rPr lang="en-US" sz="1600" kern="1200" err="1" smtClean="0"/>
                        <a:t>diferencuar</a:t>
                      </a:r>
                      <a:r>
                        <a:rPr lang="en-US" sz="1600" kern="1200" smtClean="0"/>
                        <a:t> </a:t>
                      </a:r>
                      <a:r>
                        <a:rPr lang="en-US" sz="1600" kern="1200" err="1" smtClean="0"/>
                        <a:t>produktin</a:t>
                      </a:r>
                      <a:r>
                        <a:rPr lang="en-US" sz="1600" kern="1200" smtClean="0"/>
                        <a:t> </a:t>
                      </a:r>
                      <a:r>
                        <a:rPr lang="en-US" sz="1600" kern="1200" err="1" smtClean="0"/>
                        <a:t>dhe</a:t>
                      </a:r>
                      <a:r>
                        <a:rPr lang="en-US" sz="1600" kern="1200" smtClean="0"/>
                        <a:t> </a:t>
                      </a:r>
                      <a:r>
                        <a:rPr lang="en-US" sz="1600" kern="1200" err="1" smtClean="0"/>
                        <a:t>mundesuar</a:t>
                      </a:r>
                      <a:r>
                        <a:rPr lang="en-US" sz="1600" kern="1200" smtClean="0"/>
                        <a:t> </a:t>
                      </a:r>
                      <a:r>
                        <a:rPr lang="en-US" sz="1600" kern="1200" err="1" smtClean="0"/>
                        <a:t>sherbime</a:t>
                      </a:r>
                      <a:r>
                        <a:rPr lang="en-US" sz="1600" kern="1200" smtClean="0"/>
                        <a:t> e </a:t>
                      </a:r>
                      <a:r>
                        <a:rPr lang="en-US" sz="1600" kern="1200" err="1" smtClean="0"/>
                        <a:t>produkte</a:t>
                      </a:r>
                      <a:r>
                        <a:rPr lang="en-US" sz="1600" kern="1200" smtClean="0"/>
                        <a:t> </a:t>
                      </a:r>
                      <a:r>
                        <a:rPr lang="en-US" sz="1600" kern="1200" err="1" smtClean="0"/>
                        <a:t>te</a:t>
                      </a:r>
                      <a:r>
                        <a:rPr lang="en-US" sz="1600" kern="1200" smtClean="0"/>
                        <a:t> </a:t>
                      </a:r>
                      <a:r>
                        <a:rPr lang="en-US" sz="1600" kern="1200" err="1" smtClean="0"/>
                        <a:t>reja</a:t>
                      </a:r>
                      <a:endParaRPr lang="en-US" sz="16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smtClean="0"/>
                        <a:t>Google, </a:t>
                      </a:r>
                      <a:r>
                        <a:rPr lang="en-US" sz="1600" kern="1200" err="1" smtClean="0"/>
                        <a:t>Ebay</a:t>
                      </a:r>
                      <a:r>
                        <a:rPr lang="en-US" sz="1600" kern="1200" smtClean="0"/>
                        <a:t>, Apple </a:t>
                      </a:r>
                      <a:r>
                        <a:rPr lang="en-US" sz="1600" kern="1200" err="1" smtClean="0"/>
                        <a:t>etj</a:t>
                      </a:r>
                      <a:r>
                        <a:rPr lang="en-US" sz="1600" kern="1200" smtClean="0"/>
                        <a:t>.</a:t>
                      </a:r>
                      <a:endParaRPr lang="en-US" sz="16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5387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err="1" smtClean="0"/>
                        <a:t>Fokusim</a:t>
                      </a:r>
                      <a:r>
                        <a:rPr lang="en-US" sz="1600" kern="1200" smtClean="0"/>
                        <a:t> ne </a:t>
                      </a:r>
                      <a:r>
                        <a:rPr lang="en-US" sz="1600" kern="1200" err="1" smtClean="0"/>
                        <a:t>tregje</a:t>
                      </a:r>
                      <a:r>
                        <a:rPr lang="en-US" sz="1600" kern="1200" smtClean="0"/>
                        <a:t> </a:t>
                      </a:r>
                      <a:r>
                        <a:rPr lang="en-US" sz="1600" kern="1200" err="1" smtClean="0"/>
                        <a:t>specifike</a:t>
                      </a:r>
                      <a:endParaRPr lang="en-US" sz="16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err="1" smtClean="0"/>
                        <a:t>Perdorimi</a:t>
                      </a:r>
                      <a:r>
                        <a:rPr lang="en-US" sz="1600" kern="1200" smtClean="0"/>
                        <a:t> i IS per </a:t>
                      </a:r>
                      <a:r>
                        <a:rPr lang="en-US" sz="1600" kern="1200" err="1" smtClean="0"/>
                        <a:t>nje</a:t>
                      </a:r>
                      <a:r>
                        <a:rPr lang="en-US" sz="1600" kern="1200" smtClean="0"/>
                        <a:t> </a:t>
                      </a:r>
                      <a:r>
                        <a:rPr lang="en-US" sz="1600" kern="1200" err="1" smtClean="0"/>
                        <a:t>strategji</a:t>
                      </a:r>
                      <a:r>
                        <a:rPr lang="en-US" sz="1600" kern="1200" smtClean="0"/>
                        <a:t> </a:t>
                      </a:r>
                      <a:r>
                        <a:rPr lang="en-US" sz="1600" kern="1200" err="1" smtClean="0"/>
                        <a:t>te</a:t>
                      </a:r>
                      <a:r>
                        <a:rPr lang="en-US" sz="1600" kern="1200" smtClean="0"/>
                        <a:t> </a:t>
                      </a:r>
                      <a:r>
                        <a:rPr lang="en-US" sz="1600" kern="1200" err="1" smtClean="0"/>
                        <a:t>fokusuar</a:t>
                      </a:r>
                      <a:r>
                        <a:rPr lang="en-US" sz="1600" kern="1200" smtClean="0"/>
                        <a:t> </a:t>
                      </a:r>
                      <a:r>
                        <a:rPr lang="en-US" sz="1600" kern="1200" err="1" smtClean="0"/>
                        <a:t>nje</a:t>
                      </a:r>
                      <a:r>
                        <a:rPr lang="en-US" sz="1600" kern="1200" smtClean="0"/>
                        <a:t> </a:t>
                      </a:r>
                      <a:r>
                        <a:rPr lang="en-US" sz="1600" kern="1200" err="1" smtClean="0"/>
                        <a:t>treg</a:t>
                      </a:r>
                      <a:r>
                        <a:rPr lang="en-US" sz="1600" kern="1200" smtClean="0"/>
                        <a:t> </a:t>
                      </a:r>
                      <a:r>
                        <a:rPr lang="en-US" sz="1600" kern="1200" err="1" smtClean="0"/>
                        <a:t>specifik</a:t>
                      </a:r>
                      <a:endParaRPr lang="en-US" sz="16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smtClean="0"/>
                        <a:t>Hilton Hotel</a:t>
                      </a:r>
                      <a:endParaRPr lang="en-US" sz="16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53876"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err="1" smtClean="0"/>
                        <a:t>Krijimi</a:t>
                      </a:r>
                      <a:r>
                        <a:rPr lang="en-US" sz="1600" kern="1200" smtClean="0"/>
                        <a:t> i </a:t>
                      </a:r>
                      <a:r>
                        <a:rPr lang="en-US" sz="1600" kern="1200" err="1" smtClean="0"/>
                        <a:t>besueshmerise</a:t>
                      </a:r>
                      <a:r>
                        <a:rPr lang="en-US" sz="1600" kern="1200" smtClean="0"/>
                        <a:t> </a:t>
                      </a:r>
                      <a:r>
                        <a:rPr lang="en-US" sz="1600" kern="1200" err="1" smtClean="0"/>
                        <a:t>mes</a:t>
                      </a:r>
                      <a:r>
                        <a:rPr lang="en-US" sz="1600" kern="1200" smtClean="0"/>
                        <a:t> </a:t>
                      </a:r>
                      <a:r>
                        <a:rPr lang="en-US" sz="1600" kern="1200" err="1" smtClean="0"/>
                        <a:t>bleresit</a:t>
                      </a:r>
                      <a:r>
                        <a:rPr lang="en-US" sz="1600" kern="1200" smtClean="0"/>
                        <a:t> </a:t>
                      </a:r>
                      <a:r>
                        <a:rPr lang="en-US" sz="1600" kern="1200" err="1" smtClean="0"/>
                        <a:t>dhe</a:t>
                      </a:r>
                      <a:r>
                        <a:rPr lang="en-US" sz="1600" kern="1200" smtClean="0"/>
                        <a:t> </a:t>
                      </a:r>
                      <a:r>
                        <a:rPr lang="en-US" sz="1600" kern="1200" err="1" smtClean="0"/>
                        <a:t>shitesit</a:t>
                      </a:r>
                      <a:endParaRPr lang="en-US" sz="16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err="1" smtClean="0"/>
                        <a:t>Perdorimi</a:t>
                      </a:r>
                      <a:r>
                        <a:rPr lang="en-US" sz="1600" kern="1200" smtClean="0"/>
                        <a:t>  i IS per </a:t>
                      </a:r>
                      <a:r>
                        <a:rPr lang="en-US" sz="1600" kern="1200" err="1" smtClean="0"/>
                        <a:t>nje</a:t>
                      </a:r>
                      <a:r>
                        <a:rPr lang="en-US" sz="1600" kern="1200" smtClean="0"/>
                        <a:t> </a:t>
                      </a:r>
                      <a:r>
                        <a:rPr lang="en-US" sz="1600" kern="1200" err="1" smtClean="0"/>
                        <a:t>lidhje</a:t>
                      </a:r>
                      <a:r>
                        <a:rPr lang="en-US" sz="1600" kern="1200" smtClean="0"/>
                        <a:t> </a:t>
                      </a:r>
                      <a:r>
                        <a:rPr lang="en-US" sz="1600" kern="1200" err="1" smtClean="0"/>
                        <a:t>te</a:t>
                      </a:r>
                      <a:r>
                        <a:rPr lang="en-US" sz="1600" kern="1200" smtClean="0"/>
                        <a:t> forte </a:t>
                      </a:r>
                      <a:r>
                        <a:rPr lang="en-US" sz="1600" kern="1200" err="1" smtClean="0"/>
                        <a:t>mes</a:t>
                      </a:r>
                      <a:r>
                        <a:rPr lang="en-US" sz="1600" kern="1200" smtClean="0"/>
                        <a:t> </a:t>
                      </a:r>
                      <a:r>
                        <a:rPr lang="en-US" sz="1600" kern="1200" err="1" smtClean="0"/>
                        <a:t>bleresit</a:t>
                      </a:r>
                      <a:r>
                        <a:rPr lang="en-US" sz="1600" kern="1200" smtClean="0"/>
                        <a:t> </a:t>
                      </a:r>
                      <a:r>
                        <a:rPr lang="en-US" sz="1600" kern="1200" err="1" smtClean="0"/>
                        <a:t>dhe</a:t>
                      </a:r>
                      <a:r>
                        <a:rPr lang="en-US" sz="1600" kern="1200" smtClean="0"/>
                        <a:t> </a:t>
                      </a:r>
                      <a:r>
                        <a:rPr lang="en-US" sz="1600" kern="1200" err="1" smtClean="0"/>
                        <a:t>shitesit</a:t>
                      </a:r>
                      <a:endParaRPr lang="en-US" sz="16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smtClean="0"/>
                        <a:t>Amazon.com</a:t>
                      </a:r>
                      <a:endParaRPr lang="en-US" sz="16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5195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200" smtClean="0"/>
              <a:t>Ndikimi </a:t>
            </a:r>
            <a:r>
              <a:rPr lang="en-US" sz="4200"/>
              <a:t>i Internetit mbi Forcat Konkuruese dhe Strukturen e Industrise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074462"/>
              </p:ext>
            </p:extLst>
          </p:nvPr>
        </p:nvGraphicFramePr>
        <p:xfrm>
          <a:off x="3559" y="1556792"/>
          <a:ext cx="9144000" cy="530120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48000"/>
                <a:gridCol w="6096000"/>
              </a:tblGrid>
              <a:tr h="688314"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bg1"/>
                          </a:solidFill>
                        </a:rPr>
                        <a:t>Forca Konkuruese</a:t>
                      </a:r>
                      <a:endParaRPr lang="en-US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bg1"/>
                          </a:solidFill>
                        </a:rPr>
                        <a:t>Impakti</a:t>
                      </a:r>
                      <a:r>
                        <a:rPr lang="en-US" baseline="0" smtClean="0">
                          <a:solidFill>
                            <a:schemeClr val="bg1"/>
                          </a:solidFill>
                        </a:rPr>
                        <a:t> i Internetit</a:t>
                      </a:r>
                      <a:endParaRPr lang="en-US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</a:tr>
              <a:tr h="85956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Produkte e sherbime zevendesuese</a:t>
                      </a:r>
                      <a:endParaRPr lang="en-US" sz="16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mundeson</a:t>
                      </a:r>
                      <a:r>
                        <a:rPr lang="en-US" sz="16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zevendesuesve te shkrihen me metoda te reja per te mbuluar nevojat dhe garantuar funskionalitetin e duhur</a:t>
                      </a:r>
                      <a:endParaRPr lang="en-US" sz="16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8267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Fuqia negociuese e bleresit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Qasja</a:t>
                      </a:r>
                      <a:r>
                        <a:rPr lang="en-US" sz="16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ndaj cmimeve dhe informacionit global mbi nje produkt rrit fuqine negociuese te bleresit</a:t>
                      </a:r>
                      <a:endParaRPr lang="en-US" sz="16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0498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Fuqia negociuese e shitesit/furnitorit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E-Procurement mundeson zvogelon fuqine negociuese te </a:t>
                      </a:r>
                      <a:r>
                        <a:rPr lang="en-US" sz="16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shitesit/furnitorit te cilet nga kahu tjeter perfitojne nga eleminimi i barrierave per te hyre ne treg dhe eleminimi i distributoreve te tjere</a:t>
                      </a:r>
                      <a:endParaRPr lang="en-US" sz="16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82677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Kercenimi nga hyresit e rinj ne treg</a:t>
                      </a:r>
                      <a:endParaRPr lang="en-US" sz="16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Interneti</a:t>
                      </a:r>
                      <a:r>
                        <a:rPr lang="en-US" sz="16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redukton barrieren e hyrjes duke mos pasur nevoje per force shitese, akses ne kanale apo ne asete fizike</a:t>
                      </a:r>
                      <a:endParaRPr lang="en-US" sz="16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049890"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Pozicionimi dhe</a:t>
                      </a:r>
                      <a:r>
                        <a:rPr lang="en-US" sz="16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rivaliteti ndermjet konkurences ekzistuese</a:t>
                      </a:r>
                      <a:endParaRPr lang="en-US" sz="16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Zgjerim gjeografik</a:t>
                      </a:r>
                      <a:r>
                        <a:rPr lang="en-US" sz="16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 tregut, rritje e numrit te konkurences dhe reduktim i diferencave mes konkurences, veshtireson mbajtjen e avantazhit operacional, konkurence e larte ne cmime</a:t>
                      </a:r>
                      <a:endParaRPr lang="en-US" sz="16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4818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err="1" smtClean="0"/>
              <a:t>Ndikimi</a:t>
            </a:r>
            <a:r>
              <a:rPr lang="en-US" smtClean="0"/>
              <a:t> i </a:t>
            </a:r>
            <a:r>
              <a:rPr lang="en-US" err="1" smtClean="0"/>
              <a:t>Internetit</a:t>
            </a:r>
            <a:r>
              <a:rPr lang="en-US" smtClean="0"/>
              <a:t> ne </a:t>
            </a:r>
            <a:r>
              <a:rPr lang="en-US" err="1" smtClean="0"/>
              <a:t>industri</a:t>
            </a:r>
            <a:r>
              <a:rPr lang="en-US" smtClean="0"/>
              <a:t> </a:t>
            </a:r>
            <a:r>
              <a:rPr lang="en-US" err="1" smtClean="0"/>
              <a:t>te</a:t>
            </a:r>
            <a:r>
              <a:rPr lang="en-US" smtClean="0"/>
              <a:t> </a:t>
            </a:r>
            <a:r>
              <a:rPr lang="en-US" err="1" smtClean="0"/>
              <a:t>ndryshme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 smtClean="0"/>
              <a:t>Ndikim</a:t>
            </a:r>
            <a:r>
              <a:rPr lang="en-US" smtClean="0"/>
              <a:t> i </a:t>
            </a:r>
            <a:r>
              <a:rPr lang="en-US" err="1" smtClean="0"/>
              <a:t>madh</a:t>
            </a:r>
            <a:r>
              <a:rPr lang="en-US" smtClean="0"/>
              <a:t> i </a:t>
            </a:r>
            <a:r>
              <a:rPr lang="en-US" err="1" smtClean="0"/>
              <a:t>Internetit</a:t>
            </a:r>
            <a:r>
              <a:rPr lang="en-US" smtClean="0"/>
              <a:t> ne </a:t>
            </a:r>
            <a:r>
              <a:rPr lang="en-US" err="1" smtClean="0"/>
              <a:t>modelet</a:t>
            </a:r>
            <a:r>
              <a:rPr lang="en-US" smtClean="0"/>
              <a:t> e </a:t>
            </a:r>
            <a:r>
              <a:rPr lang="en-US" err="1" smtClean="0"/>
              <a:t>biznesit</a:t>
            </a:r>
            <a:r>
              <a:rPr lang="en-US" smtClean="0"/>
              <a:t> ne </a:t>
            </a:r>
            <a:r>
              <a:rPr lang="en-US" err="1" smtClean="0"/>
              <a:t>industrine</a:t>
            </a:r>
            <a:r>
              <a:rPr lang="en-US" smtClean="0"/>
              <a:t> retail, </a:t>
            </a:r>
            <a:r>
              <a:rPr lang="en-US" err="1" smtClean="0"/>
              <a:t>muzikore</a:t>
            </a:r>
            <a:r>
              <a:rPr lang="en-US" smtClean="0"/>
              <a:t>, </a:t>
            </a:r>
            <a:r>
              <a:rPr lang="en-US" err="1" smtClean="0"/>
              <a:t>libra</a:t>
            </a:r>
            <a:r>
              <a:rPr lang="en-US" smtClean="0"/>
              <a:t>, software, </a:t>
            </a:r>
            <a:r>
              <a:rPr lang="en-US" err="1" smtClean="0"/>
              <a:t>telekomunikacion</a:t>
            </a:r>
            <a:r>
              <a:rPr lang="en-US"/>
              <a:t>,</a:t>
            </a:r>
            <a:r>
              <a:rPr lang="en-US" smtClean="0"/>
              <a:t> </a:t>
            </a:r>
            <a:r>
              <a:rPr lang="en-US" err="1" smtClean="0"/>
              <a:t>gazeta</a:t>
            </a:r>
            <a:r>
              <a:rPr lang="en-US" smtClean="0"/>
              <a:t>, TV (film).</a:t>
            </a:r>
          </a:p>
          <a:p>
            <a:r>
              <a:rPr lang="en-US" err="1" smtClean="0"/>
              <a:t>iPad</a:t>
            </a:r>
            <a:r>
              <a:rPr lang="en-US" smtClean="0"/>
              <a:t> – </a:t>
            </a:r>
            <a:r>
              <a:rPr lang="en-US" err="1" smtClean="0"/>
              <a:t>teknologji</a:t>
            </a:r>
            <a:r>
              <a:rPr lang="en-US" smtClean="0"/>
              <a:t> disruptive (</a:t>
            </a:r>
            <a:r>
              <a:rPr lang="en-US" err="1" smtClean="0"/>
              <a:t>influencon</a:t>
            </a:r>
            <a:r>
              <a:rPr lang="en-US" smtClean="0"/>
              <a:t> </a:t>
            </a:r>
            <a:r>
              <a:rPr lang="en-US" err="1" smtClean="0"/>
              <a:t>kryesisht</a:t>
            </a:r>
            <a:r>
              <a:rPr lang="en-US" smtClean="0"/>
              <a:t> median, </a:t>
            </a:r>
            <a:r>
              <a:rPr lang="en-US" err="1" smtClean="0"/>
              <a:t>rritje</a:t>
            </a:r>
            <a:r>
              <a:rPr lang="en-US" smtClean="0"/>
              <a:t> e </a:t>
            </a:r>
            <a:r>
              <a:rPr lang="en-US" err="1" smtClean="0"/>
              <a:t>konsiderusheme</a:t>
            </a:r>
            <a:r>
              <a:rPr lang="en-US" smtClean="0"/>
              <a:t> e </a:t>
            </a:r>
            <a:r>
              <a:rPr lang="en-US" err="1" smtClean="0"/>
              <a:t>shitjeve</a:t>
            </a:r>
            <a:r>
              <a:rPr lang="en-US" smtClean="0"/>
              <a:t> </a:t>
            </a:r>
            <a:r>
              <a:rPr lang="en-US" err="1" smtClean="0"/>
              <a:t>te</a:t>
            </a:r>
            <a:r>
              <a:rPr lang="en-US" smtClean="0"/>
              <a:t> e-books).</a:t>
            </a:r>
          </a:p>
        </p:txBody>
      </p:sp>
    </p:spTree>
    <p:extLst>
      <p:ext uri="{BB962C8B-B14F-4D97-AF65-F5344CB8AC3E}">
        <p14:creationId xmlns:p14="http://schemas.microsoft.com/office/powerpoint/2010/main" val="1562466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C:\Users\ehoti\Desktop\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1705"/>
            <a:ext cx="9144000" cy="540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q-AL"/>
              <a:t>Sistemet e Informacionit, Organizimi dhe Strategjite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16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Ekosistemet e biznesit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20000"/>
          </a:bodyPr>
          <a:lstStyle/>
          <a:p>
            <a:r>
              <a:rPr lang="en-US" b="1" smtClean="0"/>
              <a:t>Kompania virtuale</a:t>
            </a:r>
            <a:r>
              <a:rPr lang="en-US" smtClean="0"/>
              <a:t>: shfrytezon burimet e nje kompanie partnere, e palimituar nga lokacione fizike dhe kufinj organizacional tradicional, </a:t>
            </a:r>
          </a:p>
          <a:p>
            <a:r>
              <a:rPr lang="en-US" b="1" smtClean="0"/>
              <a:t>Ekosisteme biznesi</a:t>
            </a:r>
            <a:r>
              <a:rPr lang="en-US" smtClean="0"/>
              <a:t>: term per industri ne </a:t>
            </a:r>
            <a:r>
              <a:rPr lang="en-US"/>
              <a:t>vetvehte </a:t>
            </a:r>
            <a:r>
              <a:rPr lang="en-US" smtClean="0"/>
              <a:t>vecanta por te nderlidhura nga furnitore, distributor, firma qe ofrojne sherbime transporti, prodhues teknologjish etj.</a:t>
            </a:r>
          </a:p>
          <a:p>
            <a:r>
              <a:rPr lang="en-US" b="1" smtClean="0"/>
              <a:t>Shembull i nje ekosistem biznesi</a:t>
            </a:r>
            <a:r>
              <a:rPr lang="en-US" smtClean="0"/>
              <a:t>: Apple: nderlidh firma qe prodhojne pajisje teknologjike (psh: iPhone), zhvillues individual te apps (qe i ofron ne iTunes), kompani qe ofrojne telekomunikim wireless (psh: At&amp;T, Verizon)m ne nje sistem te vetem </a:t>
            </a:r>
            <a:r>
              <a:rPr lang="en-US" smtClean="0">
                <a:sym typeface="Wingdings" pitchFamily="2" charset="2"/>
              </a:rPr>
              <a:t> </a:t>
            </a:r>
            <a:r>
              <a:rPr lang="en-US" b="1" smtClean="0">
                <a:sym typeface="Wingdings" pitchFamily="2" charset="2"/>
              </a:rPr>
              <a:t>diferencim produkti</a:t>
            </a:r>
            <a:r>
              <a:rPr lang="en-US" smtClean="0">
                <a:sym typeface="Wingdings" pitchFamily="2" charset="2"/>
              </a:rPr>
              <a:t>: lindja e Smartphone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34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IS ofrojne avantazh strategjik por shpesh afatshkruter pasi novacioni adaptohet shpejt nga konkurenca (ATM, Amazon: konkurence nga Ebay, Google, Yahoo)</a:t>
            </a:r>
          </a:p>
          <a:p>
            <a:r>
              <a:rPr lang="en-US" smtClean="0"/>
              <a:t>Novacioni kthehet ne mjet mbijetese per te qendruar ne nje biznes (ATM)</a:t>
            </a:r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q-AL"/>
              <a:t>Sistemet e Informacionit, Organizimi dhe Strategjite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60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/>
              <a:t>Sistemet e Informacionit, Organizimi dhe Strategjite 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AT" smtClean="0"/>
              <a:t>IS </a:t>
            </a:r>
            <a:r>
              <a:rPr lang="de-AT" err="1" smtClean="0"/>
              <a:t>pjese</a:t>
            </a:r>
            <a:r>
              <a:rPr lang="de-AT" smtClean="0"/>
              <a:t> </a:t>
            </a:r>
            <a:r>
              <a:rPr lang="de-AT" err="1" smtClean="0"/>
              <a:t>strategjike</a:t>
            </a:r>
            <a:r>
              <a:rPr lang="de-AT" smtClean="0"/>
              <a:t> e </a:t>
            </a:r>
            <a:r>
              <a:rPr lang="de-AT"/>
              <a:t>organizates: </a:t>
            </a:r>
            <a:r>
              <a:rPr lang="de-AT" smtClean="0"/>
              <a:t>informacioni </a:t>
            </a:r>
            <a:r>
              <a:rPr lang="de-AT" smtClean="0">
                <a:sym typeface="Wingdings" pitchFamily="2" charset="2"/>
              </a:rPr>
              <a:t> </a:t>
            </a:r>
            <a:r>
              <a:rPr lang="de-AT" smtClean="0"/>
              <a:t>aset i cmuar. IS i pergjigjen pyetjes: kush ben </a:t>
            </a:r>
            <a:r>
              <a:rPr lang="de-AT" err="1" smtClean="0"/>
              <a:t>cfare</a:t>
            </a:r>
            <a:r>
              <a:rPr lang="de-AT" smtClean="0"/>
              <a:t>, me ke, </a:t>
            </a:r>
            <a:r>
              <a:rPr lang="de-AT" err="1" smtClean="0"/>
              <a:t>ku</a:t>
            </a:r>
            <a:r>
              <a:rPr lang="de-AT" smtClean="0"/>
              <a:t> </a:t>
            </a:r>
            <a:r>
              <a:rPr lang="de-AT" err="1" smtClean="0"/>
              <a:t>dhe</a:t>
            </a:r>
            <a:r>
              <a:rPr lang="de-AT" smtClean="0"/>
              <a:t> ne </a:t>
            </a:r>
            <a:r>
              <a:rPr lang="de-AT" err="1" smtClean="0"/>
              <a:t>cfare</a:t>
            </a:r>
            <a:r>
              <a:rPr lang="de-AT" smtClean="0"/>
              <a:t> permasash?</a:t>
            </a:r>
          </a:p>
          <a:p>
            <a:r>
              <a:rPr lang="de-AT" smtClean="0"/>
              <a:t>Rezistence </a:t>
            </a:r>
            <a:r>
              <a:rPr lang="de-AT" err="1" smtClean="0"/>
              <a:t>ndaj</a:t>
            </a:r>
            <a:r>
              <a:rPr lang="de-AT" smtClean="0"/>
              <a:t> </a:t>
            </a:r>
            <a:r>
              <a:rPr lang="de-AT" err="1" smtClean="0"/>
              <a:t>ndryshimit</a:t>
            </a:r>
            <a:r>
              <a:rPr lang="de-AT" smtClean="0"/>
              <a:t>: IS </a:t>
            </a:r>
            <a:r>
              <a:rPr lang="de-AT" err="1" smtClean="0"/>
              <a:t>sjellin</a:t>
            </a:r>
            <a:r>
              <a:rPr lang="de-AT" smtClean="0"/>
              <a:t> </a:t>
            </a:r>
            <a:r>
              <a:rPr lang="de-AT" err="1" smtClean="0"/>
              <a:t>ndryshim</a:t>
            </a:r>
            <a:r>
              <a:rPr lang="de-AT" smtClean="0"/>
              <a:t> ne </a:t>
            </a:r>
            <a:r>
              <a:rPr lang="de-AT" err="1" smtClean="0"/>
              <a:t>strukture</a:t>
            </a:r>
            <a:r>
              <a:rPr lang="de-AT" smtClean="0"/>
              <a:t>, </a:t>
            </a:r>
            <a:r>
              <a:rPr lang="de-AT" err="1" smtClean="0"/>
              <a:t>kulturen</a:t>
            </a:r>
            <a:r>
              <a:rPr lang="de-AT" smtClean="0"/>
              <a:t>, </a:t>
            </a:r>
            <a:r>
              <a:rPr lang="de-AT" err="1" smtClean="0"/>
              <a:t>proceset</a:t>
            </a:r>
            <a:r>
              <a:rPr lang="de-AT" smtClean="0"/>
              <a:t> e </a:t>
            </a:r>
            <a:r>
              <a:rPr lang="de-AT" err="1" smtClean="0"/>
              <a:t>biznesit</a:t>
            </a:r>
            <a:r>
              <a:rPr lang="de-AT" smtClean="0"/>
              <a:t> </a:t>
            </a:r>
            <a:r>
              <a:rPr lang="de-AT" err="1" smtClean="0"/>
              <a:t>dhe</a:t>
            </a:r>
            <a:r>
              <a:rPr lang="de-AT" smtClean="0"/>
              <a:t> </a:t>
            </a:r>
            <a:r>
              <a:rPr lang="de-AT" err="1" smtClean="0"/>
              <a:t>strategjine</a:t>
            </a:r>
            <a:r>
              <a:rPr lang="de-AT" smtClean="0"/>
              <a:t> e </a:t>
            </a:r>
            <a:r>
              <a:rPr lang="de-AT" err="1" smtClean="0"/>
              <a:t>nje</a:t>
            </a:r>
            <a:r>
              <a:rPr lang="de-AT" smtClean="0"/>
              <a:t> </a:t>
            </a:r>
            <a:r>
              <a:rPr lang="de-AT" err="1" smtClean="0"/>
              <a:t>organizate</a:t>
            </a:r>
            <a:r>
              <a:rPr lang="de-AT" smtClean="0"/>
              <a:t> </a:t>
            </a:r>
          </a:p>
          <a:p>
            <a:r>
              <a:rPr lang="de-AT" err="1" smtClean="0"/>
              <a:t>Kundeshtimi</a:t>
            </a:r>
            <a:r>
              <a:rPr lang="de-AT" smtClean="0"/>
              <a:t> ndaj ndryshimeve </a:t>
            </a:r>
            <a:r>
              <a:rPr lang="de-AT" err="1" smtClean="0"/>
              <a:t>ben</a:t>
            </a:r>
            <a:r>
              <a:rPr lang="de-AT" smtClean="0"/>
              <a:t> </a:t>
            </a:r>
            <a:r>
              <a:rPr lang="de-AT" err="1" smtClean="0"/>
              <a:t>qe</a:t>
            </a:r>
            <a:r>
              <a:rPr lang="de-AT" smtClean="0"/>
              <a:t> </a:t>
            </a:r>
            <a:r>
              <a:rPr lang="de-AT" err="1" smtClean="0"/>
              <a:t>investimet</a:t>
            </a:r>
            <a:r>
              <a:rPr lang="de-AT" smtClean="0"/>
              <a:t> ne IT </a:t>
            </a:r>
            <a:r>
              <a:rPr lang="de-AT" err="1" smtClean="0"/>
              <a:t>te</a:t>
            </a:r>
            <a:r>
              <a:rPr lang="de-AT" smtClean="0"/>
              <a:t> </a:t>
            </a:r>
            <a:r>
              <a:rPr lang="de-AT" err="1" smtClean="0"/>
              <a:t>mos</a:t>
            </a:r>
            <a:r>
              <a:rPr lang="de-AT" smtClean="0"/>
              <a:t> </a:t>
            </a:r>
            <a:r>
              <a:rPr lang="de-AT" err="1" smtClean="0"/>
              <a:t>sjellin</a:t>
            </a:r>
            <a:r>
              <a:rPr lang="de-AT" smtClean="0"/>
              <a:t> </a:t>
            </a:r>
            <a:r>
              <a:rPr lang="de-AT" err="1" smtClean="0"/>
              <a:t>rritjen</a:t>
            </a:r>
            <a:r>
              <a:rPr lang="de-AT" smtClean="0"/>
              <a:t> e </a:t>
            </a:r>
            <a:r>
              <a:rPr lang="de-AT" err="1" smtClean="0"/>
              <a:t>pritur</a:t>
            </a:r>
            <a:r>
              <a:rPr lang="de-AT" smtClean="0"/>
              <a:t> </a:t>
            </a:r>
            <a:r>
              <a:rPr lang="de-AT" err="1" smtClean="0"/>
              <a:t>te</a:t>
            </a:r>
            <a:r>
              <a:rPr lang="de-AT" smtClean="0"/>
              <a:t> </a:t>
            </a:r>
            <a:r>
              <a:rPr lang="de-AT" err="1" smtClean="0"/>
              <a:t>produktivitetit</a:t>
            </a:r>
            <a:r>
              <a:rPr lang="de-AT" smtClean="0"/>
              <a:t> si </a:t>
            </a:r>
            <a:r>
              <a:rPr lang="de-AT" err="1" smtClean="0"/>
              <a:t>pasoje</a:t>
            </a:r>
            <a:r>
              <a:rPr lang="de-AT" smtClean="0"/>
              <a:t> e </a:t>
            </a:r>
            <a:r>
              <a:rPr lang="de-AT" err="1" smtClean="0"/>
              <a:t>strategjive</a:t>
            </a:r>
            <a:r>
              <a:rPr lang="de-AT" smtClean="0"/>
              <a:t> e </a:t>
            </a:r>
            <a:r>
              <a:rPr lang="de-AT" err="1" smtClean="0"/>
              <a:t>politikave</a:t>
            </a:r>
            <a:r>
              <a:rPr lang="de-AT" smtClean="0"/>
              <a:t> brenda </a:t>
            </a:r>
            <a:r>
              <a:rPr lang="de-AT" err="1" smtClean="0"/>
              <a:t>nje</a:t>
            </a:r>
            <a:r>
              <a:rPr lang="de-AT" smtClean="0"/>
              <a:t> </a:t>
            </a:r>
            <a:r>
              <a:rPr lang="de-AT" err="1" smtClean="0"/>
              <a:t>organizate</a:t>
            </a:r>
            <a:r>
              <a:rPr lang="de-AT" smtClean="0"/>
              <a:t>  </a:t>
            </a:r>
            <a:endParaRPr lang="de-AT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Perputhja e IT me objektivat e biznesit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mtClean="0"/>
              <a:t>Kerkimet mbi IT dhe performancen e biznesit: </a:t>
            </a:r>
          </a:p>
          <a:p>
            <a:r>
              <a:rPr lang="en-US" smtClean="0"/>
              <a:t>Sa me mire nje firme perputh IT me objektivat e saj te biznesit, aq me fitimsjellese do jete.</a:t>
            </a:r>
          </a:p>
          <a:p>
            <a:r>
              <a:rPr lang="en-US" smtClean="0"/>
              <a:t>Vetem cereku i firmave perputh IT me objektivat e biznesit</a:t>
            </a:r>
          </a:p>
          <a:p>
            <a:r>
              <a:rPr lang="en-US" smtClean="0"/>
              <a:t>Afro gjysma e perfitimeve te nje biznesi mund te shpjegohet nga perputhja e IT me biznesin</a:t>
            </a:r>
            <a:endParaRPr lang="en-US"/>
          </a:p>
          <a:p>
            <a:pPr marL="0" indent="0">
              <a:buNone/>
            </a:pPr>
            <a:r>
              <a:rPr lang="en-US"/>
              <a:t> </a:t>
            </a:r>
            <a:r>
              <a:rPr lang="en-US" smtClean="0"/>
              <a:t>   (</a:t>
            </a:r>
            <a:r>
              <a:rPr lang="en-US"/>
              <a:t>Luftman, 2003).</a:t>
            </a:r>
            <a:endParaRPr lang="en-US" smtClean="0"/>
          </a:p>
          <a:p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4066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zh-CN" smtClean="0"/>
              <a:t>Pyetje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altLang="zh-CN" smtClean="0"/>
              <a:t>Jepni nje shembull nga praktika ku shfaqet sesi nje firme perfiton nga „network economics“ dhe sqaroni ne cfare menyre? </a:t>
            </a:r>
          </a:p>
          <a:p>
            <a:endParaRPr lang="de-AT" altLang="zh-CN"/>
          </a:p>
          <a:p>
            <a:endParaRPr lang="en" b="1"/>
          </a:p>
          <a:p>
            <a:endParaRPr lang="en" b="1"/>
          </a:p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1383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Pergjigje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EBay - Sa me shume perdorues qe ofrojne produkte ne EBay, aq me i vlefshem website e EBay, sepse ofrohen me shume produkte duke rritur konkurencen mes shitesve dhe si rrjedhoje cmimet ulen.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1293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Pune ne grup me nga 2 persona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Distribucion klasik vs. treg elektronik</a:t>
            </a:r>
          </a:p>
          <a:p>
            <a:pPr lvl="1"/>
            <a:r>
              <a:rPr lang="en-US" smtClean="0"/>
              <a:t>Zgjidhni nje produkt/biznes cfaredo</a:t>
            </a:r>
          </a:p>
          <a:p>
            <a:pPr lvl="1"/>
            <a:r>
              <a:rPr lang="en-US" smtClean="0"/>
              <a:t>Skiconi 2 menyrat e ndryshme te distribucionit/shperndarjes</a:t>
            </a:r>
          </a:p>
          <a:p>
            <a:pPr lvl="1"/>
            <a:r>
              <a:rPr lang="en-US" smtClean="0"/>
              <a:t>Cilet jane palet pjesemarrese</a:t>
            </a:r>
          </a:p>
          <a:p>
            <a:pPr lvl="1"/>
            <a:r>
              <a:rPr lang="en-US" smtClean="0"/>
              <a:t>Si mund te perdoren IS e biznesit ne menyren e duhur</a:t>
            </a:r>
          </a:p>
          <a:p>
            <a:pPr lvl="1"/>
            <a:r>
              <a:rPr lang="en-US" smtClean="0"/>
              <a:t>Cili eshte lloji i IS qe nevojitet?</a:t>
            </a:r>
          </a:p>
          <a:p>
            <a:pPr lvl="1"/>
            <a:r>
              <a:rPr lang="en-US" smtClean="0"/>
              <a:t>Cilat jane perparesite e 2 menyrave te ndryshme distribucionit?</a:t>
            </a:r>
          </a:p>
          <a:p>
            <a:pPr lvl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332907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636912"/>
            <a:ext cx="8229600" cy="1756792"/>
          </a:xfrm>
        </p:spPr>
        <p:txBody>
          <a:bodyPr>
            <a:normAutofit/>
          </a:bodyPr>
          <a:lstStyle/>
          <a:p>
            <a:r>
              <a:rPr lang="en-US" sz="4400" b="1" smtClean="0"/>
              <a:t>Ju faleminderit per vemendjen!</a:t>
            </a:r>
            <a:endParaRPr lang="en-US" sz="4400" b="1"/>
          </a:p>
        </p:txBody>
      </p:sp>
    </p:spTree>
    <p:extLst>
      <p:ext uri="{BB962C8B-B14F-4D97-AF65-F5344CB8AC3E}">
        <p14:creationId xmlns:p14="http://schemas.microsoft.com/office/powerpoint/2010/main" val="1397566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Paradoxi i produktivitetit (kurba S)</a:t>
            </a:r>
            <a:endParaRPr lang="en-US"/>
          </a:p>
        </p:txBody>
      </p:sp>
      <p:pic>
        <p:nvPicPr>
          <p:cNvPr id="11267" name="Picture 3" descr="C:\Users\ehoti\Desktop\basic-sigmoid-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852936"/>
            <a:ext cx="5328592" cy="323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1515763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/>
              <a:t>Paradoxi i produktiviteti te teknologjise se </a:t>
            </a:r>
            <a:r>
              <a:rPr lang="en-US" sz="3200" smtClean="0"/>
              <a:t>informacionit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4185970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IS si pjese e strategjise se pergjithshme te biznesit</a:t>
            </a:r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EAEAE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2561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err="1" smtClean="0"/>
              <a:t>Impakti</a:t>
            </a:r>
            <a:r>
              <a:rPr lang="de-AT" smtClean="0"/>
              <a:t> </a:t>
            </a:r>
            <a:r>
              <a:rPr lang="de-AT" err="1" smtClean="0"/>
              <a:t>ekonomik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AT" err="1" smtClean="0"/>
              <a:t>Teknologjia</a:t>
            </a:r>
            <a:r>
              <a:rPr lang="de-AT" smtClean="0"/>
              <a:t> e </a:t>
            </a:r>
            <a:r>
              <a:rPr lang="de-AT" err="1" smtClean="0"/>
              <a:t>informacionit</a:t>
            </a:r>
            <a:r>
              <a:rPr lang="de-AT" smtClean="0"/>
              <a:t> </a:t>
            </a:r>
            <a:r>
              <a:rPr lang="de-AT" err="1" smtClean="0"/>
              <a:t>ka</a:t>
            </a:r>
            <a:r>
              <a:rPr lang="de-AT" smtClean="0"/>
              <a:t> </a:t>
            </a:r>
            <a:r>
              <a:rPr lang="de-AT" err="1" smtClean="0"/>
              <a:t>sherbyer</a:t>
            </a:r>
            <a:r>
              <a:rPr lang="de-AT" smtClean="0"/>
              <a:t> si </a:t>
            </a:r>
            <a:r>
              <a:rPr lang="de-AT" err="1" smtClean="0"/>
              <a:t>zevendesuese</a:t>
            </a:r>
            <a:r>
              <a:rPr lang="de-AT" smtClean="0"/>
              <a:t> per </a:t>
            </a:r>
            <a:r>
              <a:rPr lang="de-AT" err="1" smtClean="0"/>
              <a:t>forcen</a:t>
            </a:r>
            <a:r>
              <a:rPr lang="de-AT" smtClean="0"/>
              <a:t> </a:t>
            </a:r>
            <a:r>
              <a:rPr lang="de-AT" err="1" smtClean="0"/>
              <a:t>punetore</a:t>
            </a:r>
            <a:r>
              <a:rPr lang="de-AT" smtClean="0"/>
              <a:t> (</a:t>
            </a:r>
            <a:r>
              <a:rPr lang="de-AT" err="1" smtClean="0"/>
              <a:t>zv</a:t>
            </a:r>
            <a:r>
              <a:rPr lang="de-AT" smtClean="0"/>
              <a:t>. </a:t>
            </a:r>
            <a:r>
              <a:rPr lang="de-AT" err="1" smtClean="0"/>
              <a:t>menaxheret</a:t>
            </a:r>
            <a:r>
              <a:rPr lang="de-AT" smtClean="0"/>
              <a:t> e </a:t>
            </a:r>
            <a:r>
              <a:rPr lang="de-AT" err="1" smtClean="0"/>
              <a:t>mesem</a:t>
            </a:r>
            <a:r>
              <a:rPr lang="de-AT" smtClean="0"/>
              <a:t>, </a:t>
            </a:r>
            <a:r>
              <a:rPr lang="de-AT" err="1" smtClean="0"/>
              <a:t>punonjesit</a:t>
            </a:r>
            <a:r>
              <a:rPr lang="de-AT" smtClean="0"/>
              <a:t> operativ)</a:t>
            </a:r>
          </a:p>
          <a:p>
            <a:r>
              <a:rPr lang="de-AT" err="1" smtClean="0"/>
              <a:t>Rrit</a:t>
            </a:r>
            <a:r>
              <a:rPr lang="de-AT" smtClean="0"/>
              <a:t> </a:t>
            </a:r>
            <a:r>
              <a:rPr lang="de-AT" err="1" smtClean="0"/>
              <a:t>produktivitetin</a:t>
            </a:r>
            <a:r>
              <a:rPr lang="de-AT" smtClean="0"/>
              <a:t>, </a:t>
            </a:r>
            <a:r>
              <a:rPr lang="de-AT" err="1" smtClean="0"/>
              <a:t>redukton</a:t>
            </a:r>
            <a:r>
              <a:rPr lang="de-AT" smtClean="0"/>
              <a:t> </a:t>
            </a:r>
            <a:r>
              <a:rPr lang="de-AT" err="1" smtClean="0"/>
              <a:t>koston</a:t>
            </a:r>
            <a:r>
              <a:rPr lang="de-AT" smtClean="0"/>
              <a:t> e </a:t>
            </a:r>
            <a:r>
              <a:rPr lang="de-AT" err="1" smtClean="0"/>
              <a:t>transaksioneve</a:t>
            </a:r>
            <a:r>
              <a:rPr lang="de-AT" smtClean="0"/>
              <a:t> (</a:t>
            </a:r>
            <a:r>
              <a:rPr lang="de-AT" err="1" smtClean="0"/>
              <a:t>outsourcing</a:t>
            </a:r>
            <a:r>
              <a:rPr lang="de-AT" smtClean="0"/>
              <a:t> drejt tregjeve apo partnereve me konkurues)</a:t>
            </a:r>
          </a:p>
          <a:p>
            <a:r>
              <a:rPr lang="de-AT" smtClean="0"/>
              <a:t>Rrit cilesine e </a:t>
            </a:r>
            <a:r>
              <a:rPr lang="de-AT" err="1" smtClean="0"/>
              <a:t>informacionit</a:t>
            </a:r>
            <a:endParaRPr lang="de-AT" smtClean="0"/>
          </a:p>
          <a:p>
            <a:r>
              <a:rPr lang="de-AT" err="1" smtClean="0"/>
              <a:t>Renie</a:t>
            </a:r>
            <a:r>
              <a:rPr lang="de-AT" smtClean="0"/>
              <a:t> e </a:t>
            </a:r>
            <a:r>
              <a:rPr lang="de-AT" err="1" smtClean="0"/>
              <a:t>kostos</a:t>
            </a:r>
            <a:r>
              <a:rPr lang="de-AT" smtClean="0"/>
              <a:t> se IT → </a:t>
            </a:r>
            <a:r>
              <a:rPr lang="de-AT" err="1" smtClean="0"/>
              <a:t>me</a:t>
            </a:r>
            <a:r>
              <a:rPr lang="de-AT" smtClean="0"/>
              <a:t> </a:t>
            </a:r>
            <a:r>
              <a:rPr lang="de-AT" err="1" smtClean="0"/>
              <a:t>shume</a:t>
            </a:r>
            <a:r>
              <a:rPr lang="de-AT" smtClean="0"/>
              <a:t> </a:t>
            </a:r>
            <a:r>
              <a:rPr lang="de-AT" err="1" smtClean="0"/>
              <a:t>investime</a:t>
            </a:r>
            <a:r>
              <a:rPr lang="de-AT" smtClean="0"/>
              <a:t> ne IT </a:t>
            </a:r>
          </a:p>
          <a:p>
            <a:r>
              <a:rPr lang="de-AT" err="1" smtClean="0"/>
              <a:t>Teoria</a:t>
            </a:r>
            <a:r>
              <a:rPr lang="de-AT" smtClean="0"/>
              <a:t> e </a:t>
            </a:r>
            <a:r>
              <a:rPr lang="de-AT" err="1" smtClean="0"/>
              <a:t>kostos</a:t>
            </a:r>
            <a:r>
              <a:rPr lang="de-AT" smtClean="0"/>
              <a:t> se </a:t>
            </a:r>
            <a:r>
              <a:rPr lang="de-AT" err="1" smtClean="0"/>
              <a:t>transaksioneve</a:t>
            </a:r>
            <a:r>
              <a:rPr lang="de-AT" smtClean="0"/>
              <a:t>: </a:t>
            </a:r>
            <a:r>
              <a:rPr lang="de-AT" err="1" smtClean="0"/>
              <a:t>firmat</a:t>
            </a:r>
            <a:r>
              <a:rPr lang="de-AT" smtClean="0"/>
              <a:t> </a:t>
            </a:r>
            <a:r>
              <a:rPr lang="de-AT" err="1" smtClean="0"/>
              <a:t>dhe</a:t>
            </a:r>
            <a:r>
              <a:rPr lang="de-AT" smtClean="0"/>
              <a:t> </a:t>
            </a:r>
            <a:r>
              <a:rPr lang="de-AT" err="1" smtClean="0"/>
              <a:t>individet</a:t>
            </a:r>
            <a:r>
              <a:rPr lang="de-AT" smtClean="0"/>
              <a:t> </a:t>
            </a:r>
            <a:r>
              <a:rPr lang="de-AT" err="1" smtClean="0"/>
              <a:t>kerkojne</a:t>
            </a:r>
            <a:r>
              <a:rPr lang="de-AT" smtClean="0"/>
              <a:t> </a:t>
            </a:r>
            <a:r>
              <a:rPr lang="de-AT" err="1" smtClean="0"/>
              <a:t>te</a:t>
            </a:r>
            <a:r>
              <a:rPr lang="de-AT" smtClean="0"/>
              <a:t> ekonomizojne (ulin) </a:t>
            </a:r>
            <a:r>
              <a:rPr lang="de-AT" err="1" smtClean="0"/>
              <a:t>koston</a:t>
            </a:r>
            <a:r>
              <a:rPr lang="de-AT" smtClean="0"/>
              <a:t> </a:t>
            </a:r>
            <a:r>
              <a:rPr lang="de-AT" err="1" smtClean="0"/>
              <a:t>transaksioneve</a:t>
            </a:r>
            <a:r>
              <a:rPr lang="de-AT" smtClean="0"/>
              <a:t> </a:t>
            </a:r>
            <a:r>
              <a:rPr lang="de-AT" err="1" smtClean="0"/>
              <a:t>po</a:t>
            </a:r>
            <a:r>
              <a:rPr lang="de-AT" smtClean="0"/>
              <a:t> </a:t>
            </a:r>
            <a:r>
              <a:rPr lang="de-AT" err="1" smtClean="0"/>
              <a:t>aq</a:t>
            </a:r>
            <a:r>
              <a:rPr lang="de-AT" smtClean="0"/>
              <a:t> </a:t>
            </a:r>
            <a:r>
              <a:rPr lang="de-AT" err="1" smtClean="0"/>
              <a:t>sa</a:t>
            </a:r>
            <a:r>
              <a:rPr lang="de-AT" smtClean="0"/>
              <a:t> </a:t>
            </a:r>
            <a:r>
              <a:rPr lang="de-AT" err="1" smtClean="0"/>
              <a:t>koston</a:t>
            </a:r>
            <a:r>
              <a:rPr lang="de-AT" smtClean="0"/>
              <a:t> e </a:t>
            </a:r>
            <a:r>
              <a:rPr lang="de-AT" err="1" smtClean="0"/>
              <a:t>prodhimit</a:t>
            </a:r>
            <a:endParaRPr lang="de-AT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q-AL"/>
              <a:t>Sistemet e Informacionit, Organizimi dhe Strategjite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AT" err="1" smtClean="0"/>
              <a:t>Principal</a:t>
            </a:r>
            <a:r>
              <a:rPr lang="de-AT" smtClean="0"/>
              <a:t>-Agency </a:t>
            </a:r>
            <a:r>
              <a:rPr lang="de-AT" err="1" smtClean="0"/>
              <a:t>Theory</a:t>
            </a:r>
            <a:r>
              <a:rPr lang="de-AT" smtClean="0"/>
              <a:t>: kur </a:t>
            </a:r>
            <a:r>
              <a:rPr lang="de-AT" err="1" smtClean="0"/>
              <a:t>kompanite</a:t>
            </a:r>
            <a:r>
              <a:rPr lang="de-AT" smtClean="0"/>
              <a:t> </a:t>
            </a:r>
            <a:r>
              <a:rPr lang="de-AT" err="1" smtClean="0"/>
              <a:t>rriten</a:t>
            </a:r>
            <a:r>
              <a:rPr lang="de-AT" smtClean="0"/>
              <a:t> ne </a:t>
            </a:r>
            <a:r>
              <a:rPr lang="de-AT" err="1" smtClean="0"/>
              <a:t>permasa</a:t>
            </a:r>
            <a:r>
              <a:rPr lang="de-AT" smtClean="0"/>
              <a:t>, </a:t>
            </a:r>
            <a:r>
              <a:rPr lang="de-AT" err="1" smtClean="0"/>
              <a:t>kostoja</a:t>
            </a:r>
            <a:r>
              <a:rPr lang="de-AT" smtClean="0"/>
              <a:t> e </a:t>
            </a:r>
            <a:r>
              <a:rPr lang="de-AT" err="1" smtClean="0"/>
              <a:t>koordinimit</a:t>
            </a:r>
            <a:r>
              <a:rPr lang="de-AT" smtClean="0"/>
              <a:t> </a:t>
            </a:r>
            <a:r>
              <a:rPr lang="de-AT" err="1" smtClean="0"/>
              <a:t>dhe</a:t>
            </a:r>
            <a:r>
              <a:rPr lang="de-AT" smtClean="0"/>
              <a:t> e </a:t>
            </a:r>
            <a:r>
              <a:rPr lang="de-AT" err="1" smtClean="0"/>
              <a:t>mbikqyrjes</a:t>
            </a:r>
            <a:r>
              <a:rPr lang="de-AT" smtClean="0"/>
              <a:t> se </a:t>
            </a:r>
            <a:r>
              <a:rPr lang="de-AT" err="1" smtClean="0"/>
              <a:t>punesuarve</a:t>
            </a:r>
            <a:r>
              <a:rPr lang="de-AT" smtClean="0"/>
              <a:t> (</a:t>
            </a:r>
            <a:r>
              <a:rPr lang="de-AT" err="1" smtClean="0"/>
              <a:t>agjenteve</a:t>
            </a:r>
            <a:r>
              <a:rPr lang="de-AT" smtClean="0"/>
              <a:t>) </a:t>
            </a:r>
            <a:r>
              <a:rPr lang="de-AT" err="1" smtClean="0"/>
              <a:t>rritet</a:t>
            </a:r>
            <a:r>
              <a:rPr lang="de-AT" smtClean="0"/>
              <a:t>. IT </a:t>
            </a:r>
            <a:r>
              <a:rPr lang="de-AT" err="1" smtClean="0"/>
              <a:t>ndihmon</a:t>
            </a:r>
            <a:r>
              <a:rPr lang="de-AT" smtClean="0"/>
              <a:t> ne </a:t>
            </a:r>
            <a:r>
              <a:rPr lang="de-AT" err="1" smtClean="0"/>
              <a:t>kete</a:t>
            </a:r>
            <a:r>
              <a:rPr lang="de-AT" smtClean="0"/>
              <a:t> rast </a:t>
            </a:r>
            <a:r>
              <a:rPr lang="de-AT" err="1" smtClean="0"/>
              <a:t>duke</a:t>
            </a:r>
            <a:r>
              <a:rPr lang="de-AT" smtClean="0"/>
              <a:t> </a:t>
            </a:r>
            <a:r>
              <a:rPr lang="de-AT" err="1" smtClean="0"/>
              <a:t>ulur</a:t>
            </a:r>
            <a:r>
              <a:rPr lang="de-AT" smtClean="0"/>
              <a:t> </a:t>
            </a:r>
            <a:r>
              <a:rPr lang="de-AT" err="1" smtClean="0"/>
              <a:t>koston</a:t>
            </a:r>
            <a:endParaRPr lang="de-AT" smtClean="0"/>
          </a:p>
          <a:p>
            <a:r>
              <a:rPr lang="de-AT"/>
              <a:t>Nepermjet IS menaxheret marrin informacionin me shpejt, me sakte → me pak nevoje per menaxhere, hierarki e sheshet  dhe me eficiente</a:t>
            </a:r>
          </a:p>
          <a:p>
            <a:r>
              <a:rPr lang="de-AT" smtClean="0"/>
              <a:t>IT </a:t>
            </a:r>
            <a:r>
              <a:rPr lang="de-AT" err="1" smtClean="0"/>
              <a:t>zhvendos</a:t>
            </a:r>
            <a:r>
              <a:rPr lang="de-AT" smtClean="0"/>
              <a:t> </a:t>
            </a:r>
            <a:r>
              <a:rPr lang="de-AT" err="1" smtClean="0"/>
              <a:t>vendimmarrjen</a:t>
            </a:r>
            <a:r>
              <a:rPr lang="de-AT" smtClean="0"/>
              <a:t> </a:t>
            </a:r>
            <a:r>
              <a:rPr lang="de-AT" err="1" smtClean="0"/>
              <a:t>me</a:t>
            </a:r>
            <a:r>
              <a:rPr lang="de-AT" smtClean="0"/>
              <a:t> </a:t>
            </a:r>
            <a:r>
              <a:rPr lang="de-AT" err="1" smtClean="0"/>
              <a:t>poshte</a:t>
            </a:r>
            <a:r>
              <a:rPr lang="de-AT" smtClean="0"/>
              <a:t> ne </a:t>
            </a:r>
            <a:r>
              <a:rPr lang="de-AT" err="1" smtClean="0"/>
              <a:t>hierarkine</a:t>
            </a:r>
            <a:r>
              <a:rPr lang="de-AT" smtClean="0"/>
              <a:t> e </a:t>
            </a:r>
            <a:r>
              <a:rPr lang="de-AT" err="1" smtClean="0"/>
              <a:t>organizates</a:t>
            </a:r>
            <a:r>
              <a:rPr lang="de-AT" smtClean="0"/>
              <a:t>, </a:t>
            </a:r>
          </a:p>
          <a:p>
            <a:pPr lvl="1"/>
            <a:r>
              <a:rPr lang="de-AT" smtClean="0"/>
              <a:t>Nevoje per force </a:t>
            </a:r>
            <a:r>
              <a:rPr lang="de-AT" err="1" smtClean="0"/>
              <a:t>punetore</a:t>
            </a:r>
            <a:r>
              <a:rPr lang="de-AT" smtClean="0"/>
              <a:t> </a:t>
            </a:r>
            <a:r>
              <a:rPr lang="de-AT" err="1" smtClean="0"/>
              <a:t>me</a:t>
            </a:r>
            <a:r>
              <a:rPr lang="de-AT" smtClean="0"/>
              <a:t> te kualifikuar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260648"/>
            <a:ext cx="8075240" cy="1162050"/>
          </a:xfrm>
        </p:spPr>
        <p:txBody>
          <a:bodyPr anchor="ctr">
            <a:noAutofit/>
          </a:bodyPr>
          <a:lstStyle/>
          <a:p>
            <a:r>
              <a:rPr lang="de-AT" sz="3600" b="0"/>
              <a:t>Struktura organizative e reflektuar tek </a:t>
            </a:r>
            <a:r>
              <a:rPr lang="de-AT" sz="3600" b="0" smtClean="0"/>
              <a:t>IS</a:t>
            </a:r>
            <a:endParaRPr lang="en-US" sz="3600" b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992" y="1620113"/>
            <a:ext cx="4464496" cy="5095998"/>
          </a:xfrm>
        </p:spPr>
        <p:txBody>
          <a:bodyPr>
            <a:normAutofit fontScale="92500" lnSpcReduction="20000"/>
          </a:bodyPr>
          <a:lstStyle/>
          <a:p>
            <a:r>
              <a:rPr lang="de-AT" err="1" smtClean="0"/>
              <a:t>Aftesia</a:t>
            </a:r>
            <a:r>
              <a:rPr lang="de-AT" smtClean="0"/>
              <a:t> </a:t>
            </a:r>
            <a:r>
              <a:rPr lang="de-AT" err="1" smtClean="0"/>
              <a:t>organizative</a:t>
            </a:r>
            <a:r>
              <a:rPr lang="de-AT" smtClean="0"/>
              <a:t> </a:t>
            </a:r>
            <a:r>
              <a:rPr lang="de-AT" err="1" smtClean="0"/>
              <a:t>dhe</a:t>
            </a:r>
            <a:r>
              <a:rPr lang="de-AT" smtClean="0"/>
              <a:t> per </a:t>
            </a:r>
            <a:r>
              <a:rPr lang="de-AT" err="1" smtClean="0"/>
              <a:t>te</a:t>
            </a:r>
            <a:r>
              <a:rPr lang="de-AT" smtClean="0"/>
              <a:t> </a:t>
            </a:r>
            <a:r>
              <a:rPr lang="de-AT" err="1" smtClean="0"/>
              <a:t>punuar</a:t>
            </a:r>
            <a:r>
              <a:rPr lang="de-AT" smtClean="0"/>
              <a:t> </a:t>
            </a:r>
            <a:r>
              <a:rPr lang="de-AT" err="1" smtClean="0"/>
              <a:t>me</a:t>
            </a:r>
            <a:r>
              <a:rPr lang="de-AT" smtClean="0"/>
              <a:t> </a:t>
            </a:r>
            <a:r>
              <a:rPr lang="de-AT" err="1" smtClean="0"/>
              <a:t>njerez</a:t>
            </a:r>
            <a:r>
              <a:rPr lang="de-AT" smtClean="0"/>
              <a:t> – </a:t>
            </a:r>
            <a:r>
              <a:rPr lang="de-AT" err="1" smtClean="0"/>
              <a:t>po</a:t>
            </a:r>
            <a:r>
              <a:rPr lang="de-AT" smtClean="0"/>
              <a:t> </a:t>
            </a:r>
            <a:r>
              <a:rPr lang="de-AT" err="1" smtClean="0"/>
              <a:t>aq</a:t>
            </a:r>
            <a:r>
              <a:rPr lang="de-AT" smtClean="0"/>
              <a:t> e </a:t>
            </a:r>
            <a:r>
              <a:rPr lang="de-AT" err="1" smtClean="0"/>
              <a:t>rendesishme</a:t>
            </a:r>
            <a:r>
              <a:rPr lang="de-AT" smtClean="0"/>
              <a:t> </a:t>
            </a:r>
            <a:r>
              <a:rPr lang="de-AT" err="1" smtClean="0"/>
              <a:t>sa</a:t>
            </a:r>
            <a:r>
              <a:rPr lang="de-AT" smtClean="0"/>
              <a:t> </a:t>
            </a:r>
            <a:r>
              <a:rPr lang="de-AT" err="1" smtClean="0"/>
              <a:t>njohurite</a:t>
            </a:r>
            <a:r>
              <a:rPr lang="de-AT" smtClean="0"/>
              <a:t> </a:t>
            </a:r>
            <a:r>
              <a:rPr lang="de-AT" err="1" smtClean="0"/>
              <a:t>teknike</a:t>
            </a:r>
            <a:endParaRPr lang="de-AT" smtClean="0"/>
          </a:p>
          <a:p>
            <a:r>
              <a:rPr lang="de-AT" smtClean="0"/>
              <a:t>Interneti → element kyc per reduktimin e kostos nepermjet (publikimit te informacionit ne websitin e korporates → eleminim i kostos se shperndarjes se informacionit ne cdo filial)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432048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Efektet e tregjeve elektronike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Distribucioni/shperndarja elektronike</a:t>
            </a:r>
          </a:p>
          <a:p>
            <a:pPr lvl="1"/>
            <a:r>
              <a:rPr lang="en-US" smtClean="0"/>
              <a:t>Potencial i larte tregu ne nje rrjet global si Interneti</a:t>
            </a:r>
          </a:p>
          <a:p>
            <a:pPr lvl="1"/>
            <a:r>
              <a:rPr lang="en-US" smtClean="0"/>
              <a:t>Kostoja e zhvillimit te ekzemplarit te pare, njelloj si tek produktet materiale, por kostoja e shumefishimit dhe e shperndarjes eshte minimale</a:t>
            </a:r>
          </a:p>
          <a:p>
            <a:pPr lvl="1"/>
            <a:r>
              <a:rPr lang="en-US" smtClean="0"/>
              <a:t>Rrezik per kopje te vjedhura</a:t>
            </a:r>
          </a:p>
          <a:p>
            <a:pPr marL="457200" lvl="1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150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040" y="1833026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smtClean="0"/>
              <a:t>Pjesemarres te rinj potencial ne treg</a:t>
            </a:r>
          </a:p>
          <a:p>
            <a:r>
              <a:rPr lang="en-US" smtClean="0"/>
              <a:t>Produkte e sherbime zevendesuese</a:t>
            </a:r>
          </a:p>
          <a:p>
            <a:r>
              <a:rPr lang="en-US" smtClean="0"/>
              <a:t>Fuqia negociuese e bleresit</a:t>
            </a:r>
          </a:p>
          <a:p>
            <a:r>
              <a:rPr lang="en-US" smtClean="0"/>
              <a:t>Fuqia negocuese e shitesit/furnitorit</a:t>
            </a:r>
          </a:p>
          <a:p>
            <a:r>
              <a:rPr lang="en-US" smtClean="0"/>
              <a:t>Rivalitet ne konkurencen ekzistuese</a:t>
            </a:r>
          </a:p>
          <a:p>
            <a:endParaRPr lang="en-US" smtClean="0"/>
          </a:p>
          <a:p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77" y="116632"/>
            <a:ext cx="8474075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99382"/>
            <a:ext cx="4752528" cy="4635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5540686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Presentation6</Template>
  <TotalTime>1613</TotalTime>
  <Words>1310</Words>
  <Application>Microsoft Office PowerPoint</Application>
  <PresentationFormat>On-screen Show (4:3)</PresentationFormat>
  <Paragraphs>107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Presentation6</vt:lpstr>
      <vt:lpstr>Menaxhim Sistemesh Informacioni</vt:lpstr>
      <vt:lpstr>Sistemet e Informacionit, Organizimi dhe Strategjite </vt:lpstr>
      <vt:lpstr>Paradoxi i produktivitetit (kurba S)</vt:lpstr>
      <vt:lpstr>IS si pjese e strategjise se pergjithshme te biznesit</vt:lpstr>
      <vt:lpstr>Impakti ekonomik</vt:lpstr>
      <vt:lpstr>Sistemet e Informacionit, Organizimi dhe Strategjite</vt:lpstr>
      <vt:lpstr>Struktura organizative e reflektuar tek IS</vt:lpstr>
      <vt:lpstr>Efektet e tregjeve elektronike</vt:lpstr>
      <vt:lpstr>PowerPoint Presentation</vt:lpstr>
      <vt:lpstr>Sistemet e Informacionit, Organizimi dhe Strategjite</vt:lpstr>
      <vt:lpstr>Teknologjite disruptive</vt:lpstr>
      <vt:lpstr>Sistemet e Informacionit, Organizimi dhe Strategjite</vt:lpstr>
      <vt:lpstr>Strategjia e IS si pjese e strategjise se pergjithshme</vt:lpstr>
      <vt:lpstr>Ndikimi i Internetit ne krijim avantazhi konkurues</vt:lpstr>
      <vt:lpstr>Ndikimi i Internetit mbi Forcat Konkuruese dhe Strukturen e Industrise </vt:lpstr>
      <vt:lpstr>Ndikimi i Internetit ne industri te ndryshme</vt:lpstr>
      <vt:lpstr>Sistemet e Informacionit, Organizimi dhe Strategjite</vt:lpstr>
      <vt:lpstr>Ekosistemet e biznesit</vt:lpstr>
      <vt:lpstr>Sistemet e Informacionit, Organizimi dhe Strategjite</vt:lpstr>
      <vt:lpstr>Perputhja e IT me objektivat e biznesit</vt:lpstr>
      <vt:lpstr>Pyetje</vt:lpstr>
      <vt:lpstr>Pergjigje</vt:lpstr>
      <vt:lpstr>Pune ne grup me nga 2 persona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Sistemet e Informacionit, Organizimi dhe Strategjite</dc:title>
  <dc:subject>IT</dc:subject>
  <dc:creator>Erind</dc:creator>
  <cp:keywords>free, PowerPoint template, download, PPT template, PowerPoint templates, slideshow template, POT, POTX, Power Point template, slide show template, festival, IT, IT PowerPoint template</cp:keywords>
  <dc:description>Made by Moyea Software. To find more free PowerPoint templates, please visit http://www.dvd-ppt-slideshow.com/powerpoint-knowledge/powerpoint-templates.html</dc:description>
  <cp:lastModifiedBy>Erind Hoti</cp:lastModifiedBy>
  <cp:revision>302</cp:revision>
  <dcterms:created xsi:type="dcterms:W3CDTF">2012-11-04T07:14:12Z</dcterms:created>
  <dcterms:modified xsi:type="dcterms:W3CDTF">2012-11-09T15:39:02Z</dcterms:modified>
  <cp:category>PowerPoint template, IT</cp:category>
</cp:coreProperties>
</file>